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496" r:id="rId2"/>
    <p:sldId id="1508" r:id="rId3"/>
    <p:sldId id="1515" r:id="rId4"/>
    <p:sldId id="1516" r:id="rId5"/>
    <p:sldId id="1512" r:id="rId6"/>
    <p:sldId id="1518" r:id="rId7"/>
    <p:sldId id="1519" r:id="rId8"/>
    <p:sldId id="1513" r:id="rId9"/>
    <p:sldId id="1514" r:id="rId10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0000FF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962" autoAdjust="0"/>
  </p:normalViewPr>
  <p:slideViewPr>
    <p:cSldViewPr>
      <p:cViewPr>
        <p:scale>
          <a:sx n="100" d="100"/>
          <a:sy n="100" d="100"/>
        </p:scale>
        <p:origin x="1062" y="28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759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2019/7/6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07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9588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1" y="195903"/>
            <a:ext cx="541796" cy="5763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608360" y="195903"/>
            <a:ext cx="158024" cy="576395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2032390" y="195903"/>
            <a:ext cx="158023" cy="57639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12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17986"/>
            <a:ext cx="11520000" cy="670635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Ⅰ.</a:t>
            </a:r>
            <a:r>
              <a:rPr lang="zh-CN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单元知识回顾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共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30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小题；每题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分，满分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survive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依靠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维持生活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比某人多活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search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寻找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为了找到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而搜查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amaze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大为惊奇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做某事而惊讶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令某人惊讶的是</a:t>
            </a:r>
            <a:endParaRPr lang="zh-CN" altLang="zh-CN" sz="26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4842" y="1341562"/>
            <a:ext cx="16578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survive on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4842" y="1882790"/>
            <a:ext cx="23719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survive sb. by...</a:t>
            </a:r>
            <a:endParaRPr lang="zh-CN" altLang="en-US" dirty="0">
              <a:solidFill>
                <a:srgbClr val="DB4313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4842" y="3089233"/>
            <a:ext cx="4782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 search of/in one</a:t>
            </a:r>
            <a:r>
              <a:rPr lang="en-US" altLang="zh-CN" sz="28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 search for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94842" y="3720733"/>
            <a:ext cx="19979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search...for...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4842" y="4840815"/>
            <a:ext cx="273106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 amazed at/by...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94842" y="5480154"/>
            <a:ext cx="31662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 amazed to do </a:t>
            </a:r>
            <a:r>
              <a:rPr lang="en-US" altLang="zh-CN" sz="2600" b="1" kern="100" dirty="0" err="1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sth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. 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4842" y="6081666"/>
            <a:ext cx="32207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to one</a:t>
            </a:r>
            <a:r>
              <a:rPr lang="en-US" altLang="zh-CN" sz="2600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 amazement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8232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333450"/>
            <a:ext cx="11520000" cy="612472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design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而设计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...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而设计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故意地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fancy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想要做某事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喜欢上某人</a:t>
            </a:r>
            <a:r>
              <a:rPr lang="en-US" altLang="zh-CN" sz="26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某物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return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作为报答；作为回报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667250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作为对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的回报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1450" y="1001276"/>
            <a:ext cx="23519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 designed for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0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9615" y="1597662"/>
            <a:ext cx="2640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 designed to do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9615" y="2192744"/>
            <a:ext cx="15295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by design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9615" y="3372041"/>
            <a:ext cx="25202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fancy doing </a:t>
            </a:r>
            <a:r>
              <a:rPr lang="en-US" altLang="zh-CN" sz="2600" b="1" kern="100" dirty="0" err="1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sth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. 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6646" y="3967123"/>
            <a:ext cx="351891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take a fancy to sb. /</a:t>
            </a:r>
            <a:r>
              <a:rPr lang="en-US" altLang="zh-CN" sz="2600" b="1" kern="100" dirty="0" err="1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sth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. 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6646" y="5211917"/>
            <a:ext cx="14658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 return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96646" y="5806265"/>
            <a:ext cx="21934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 return for...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86904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/>
      <p:bldP spid="2" grpId="1"/>
      <p:bldP spid="3" grpId="0"/>
      <p:bldP spid="3" grpId="1"/>
      <p:bldP spid="5" grpId="0"/>
      <p:bldP spid="5" grpId="1"/>
      <p:bldP spid="8" grpId="0"/>
      <p:bldP spid="8" grpId="1"/>
      <p:bldP spid="14" grpId="0"/>
      <p:bldP spid="14" grpId="1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641533"/>
            <a:ext cx="11520000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  <a:tabLst>
                <a:tab pos="538162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remove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38162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(1)______________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从</a:t>
            </a:r>
            <a:r>
              <a:rPr lang="en-US" altLang="zh-CN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移走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38162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(2)______________________ 	(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学校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开除某人</a:t>
            </a:r>
            <a:endParaRPr lang="en-US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doubt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(1)________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怀疑，拿不定主意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(2)____________________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毫无疑问；的确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毫无疑问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worth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381625" algn="l"/>
              </a:tabLst>
            </a:pP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	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很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值得做某事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0732" y="1346597"/>
            <a:ext cx="24280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remove...from...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10732" y="1900208"/>
            <a:ext cx="36879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remove sb. from (school)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0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0732" y="3141772"/>
            <a:ext cx="138211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 doubt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02136" y="3674281"/>
            <a:ext cx="33281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without/beyond doubt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2136" y="4333966"/>
            <a:ext cx="45067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There is no doubt that/about...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9903" y="5474686"/>
            <a:ext cx="38892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 (well) worth doing </a:t>
            </a:r>
            <a:r>
              <a:rPr lang="en-US" altLang="zh-CN" sz="2600" b="1" kern="100" dirty="0" err="1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sth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. 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35360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5" grpId="1"/>
      <p:bldP spid="2" grpId="0"/>
      <p:bldP spid="2" grpId="1"/>
      <p:bldP spid="3" grpId="0"/>
      <p:bldP spid="3" grpId="1"/>
      <p:bldP spid="5" grpId="0"/>
      <p:bldP spid="5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1053530"/>
            <a:ext cx="11520000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  <a:tabLst>
                <a:tab pos="50196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apart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0196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拆开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0196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辨认，区分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0196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除</a:t>
            </a:r>
            <a:r>
              <a:rPr lang="en-US" altLang="zh-CN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外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别无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尚有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en-US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1967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evidence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evident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1967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(1)__________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显眼；显而易见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019675" algn="l"/>
              </a:tabLs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显然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4032" y="1721356"/>
            <a:ext cx="16562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take apart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0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4032" y="2310804"/>
            <a:ext cx="16562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tell...apart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4032" y="2899755"/>
            <a:ext cx="17415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apart from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84032" y="4138760"/>
            <a:ext cx="17684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 evidence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032" y="4695331"/>
            <a:ext cx="390683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It is evident (to sb. ) that...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281469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3" grpId="0"/>
      <p:bldP spid="3" grpId="1"/>
      <p:bldP spid="5" grpId="0"/>
      <p:bldP spid="5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1048298"/>
            <a:ext cx="11520000" cy="432423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think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赞赏；高度评价；看重；器重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600" b="1" kern="100" dirty="0">
                <a:solidFill>
                  <a:prstClr val="black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评价不高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差；轻视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写出与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debate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有关的短语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在讨论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/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辩论中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无可争论；毋庸置疑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algn="just">
              <a:lnSpc>
                <a:spcPct val="150000"/>
              </a:lnSpc>
              <a:tabLst>
                <a:tab pos="5743575" algn="l"/>
              </a:tabLst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就某事与某人辩论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0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9076" y="1710311"/>
            <a:ext cx="22813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think highly of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9076" y="2316998"/>
            <a:ext cx="357982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think ill/poorly/badly of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9076" y="3556499"/>
            <a:ext cx="20589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under debate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9076" y="4075069"/>
            <a:ext cx="343715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beyond/without debate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99076" y="4690992"/>
            <a:ext cx="50613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debate with sb. about/on/over </a:t>
            </a:r>
            <a:r>
              <a:rPr lang="en-US" altLang="zh-CN" sz="2600" b="1" kern="100" dirty="0" err="1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sth</a:t>
            </a:r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. 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23287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8" grpId="0"/>
      <p:bldP spid="8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809649"/>
            <a:ext cx="11520000" cy="492440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Ⅱ.</a:t>
            </a:r>
            <a:r>
              <a:rPr lang="zh-CN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完成句子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共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5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小题；每题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4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分，满分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20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</a:t>
            </a:r>
            <a:r>
              <a:rPr lang="en-US" altLang="zh-CN" sz="26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Operation Red Sea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is a most instructive film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《红海行动》是一部很有教育意义的电影，值得看两遍。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family education influences children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growth.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毫无疑问，家庭教育影响孩子的成长。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16.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is writing a book on space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exploration.But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hasn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been decided.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据说他正在写一本关于太空探索的书，但这本书将何时出版还未确定。</a:t>
            </a:r>
            <a:endParaRPr lang="en-US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65622" y="1470499"/>
            <a:ext cx="405431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which is worth seeing twice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66614" y="2727132"/>
            <a:ext cx="3347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There is no doubt that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9913" y="3905387"/>
            <a:ext cx="204735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It is said that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1180" y="3896678"/>
            <a:ext cx="22509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when it will be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3074" y="4460283"/>
            <a:ext cx="15776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published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9763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1122074"/>
            <a:ext cx="11520000" cy="252374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17.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children hated to go to school.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曾有一段时间孩子们讨厌上学。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18.The girl 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is our monitor.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他们正在谈论的女孩是我们的班长。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04993" y="1252704"/>
            <a:ext cx="34551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There was a time when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90750" y="2381041"/>
            <a:ext cx="427270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about whom they are talking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36004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338643"/>
            <a:ext cx="11520000" cy="552456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indent="612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Ⅲ.</a:t>
            </a:r>
            <a:r>
              <a:rPr lang="zh-CN" altLang="zh-CN" sz="26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知识运用于语境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共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小题；每题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分，满分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26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612000" algn="ctr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Brave Maid</a:t>
            </a:r>
            <a:endParaRPr lang="zh-CN" altLang="zh-CN" sz="2600" b="1" kern="100" dirty="0">
              <a:solidFill>
                <a:srgbClr val="0000FF"/>
              </a:solidFill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  <a:p>
            <a:pPr indent="612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wooden vase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from the Ming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Dynasty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at the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entrance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the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reception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hall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amazed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everyone.The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artists designed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in 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rare style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selected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19.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(value)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jewels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decorate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it.People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thought highly of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20.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(it)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fancy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colour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of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honey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and the beautiful paintings on it.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6120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vase used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belong to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former </a:t>
            </a:r>
            <a:r>
              <a:rPr lang="en-US" altLang="zh-CN" sz="26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castle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.But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21.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country was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at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war</a:t>
            </a:r>
            <a:r>
              <a:rPr lang="zh-CN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enemy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troops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bombed the </a:t>
            </a:r>
            <a:r>
              <a:rPr lang="en-US" altLang="zh-CN" sz="26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castle.</a:t>
            </a:r>
            <a:r>
              <a:rPr lang="en-US" altLang="zh-CN" sz="26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Debates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how the vase 22.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</a:t>
            </a:r>
            <a:r>
              <a:rPr lang="en-US" altLang="zh-CN" sz="26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(survive) went on and on.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350151" y="2251539"/>
            <a:ext cx="139012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valuable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1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43006" y="2854703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its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11754" y="4051771"/>
            <a:ext cx="9444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when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371313" y="4630751"/>
            <a:ext cx="14077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survived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310788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3" grpId="0"/>
      <p:bldP spid="3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35206" y="1053530"/>
            <a:ext cx="11520000" cy="372407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order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remove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people</a:t>
            </a:r>
            <a:r>
              <a:rPr lang="en-US" altLang="zh-CN" sz="26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doubts</a:t>
            </a:r>
            <a:r>
              <a:rPr lang="en-US" altLang="zh-CN" sz="26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,23.</a:t>
            </a:r>
            <a:r>
              <a:rPr lang="en-US" altLang="zh-CN" sz="26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team of 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noless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than 20 people carried out an 24.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(form) 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investigation.The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evidence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they found showed that 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maid took 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vase 25._____ (part) and asked 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sailor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sink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it in 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local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 err="1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well.She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never gave 26.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secret even under the cruel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trial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of the enemies who were 27.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search of 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treasures.</a:t>
            </a:r>
            <a:endParaRPr lang="en-US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lvl="0" indent="612000" algn="just">
              <a:lnSpc>
                <a:spcPct val="150000"/>
              </a:lnSpc>
            </a:pP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It is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worth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28.</a:t>
            </a:r>
            <a:r>
              <a:rPr lang="en-US" altLang="zh-CN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(give) this brave maid a </a:t>
            </a:r>
            <a:r>
              <a:rPr lang="en-US" altLang="zh-CN" sz="26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fortune in return</a:t>
            </a:r>
            <a:r>
              <a:rPr lang="en-US" altLang="zh-CN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105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查看答案"/>
          <p:cNvSpPr/>
          <p:nvPr/>
        </p:nvSpPr>
        <p:spPr>
          <a:xfrm>
            <a:off x="10415686" y="6255246"/>
            <a:ext cx="1336431" cy="34290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查看答案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21730" y="1782319"/>
            <a:ext cx="14253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informal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582549" y="2334651"/>
            <a:ext cx="9621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apart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35763" y="2922891"/>
            <a:ext cx="92525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away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22201" y="3584858"/>
            <a:ext cx="4635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in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13573" y="4103428"/>
            <a:ext cx="10567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giving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80783" y="1206255"/>
            <a:ext cx="35137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b="1" kern="100" dirty="0">
                <a:solidFill>
                  <a:srgbClr val="DB4313"/>
                </a:solidFill>
                <a:latin typeface="Times New Roman" panose="02020603050405020304"/>
                <a:ea typeface="华文细黑"/>
                <a:cs typeface="Courier New" panose="02070309020205020404"/>
              </a:rPr>
              <a:t>a</a:t>
            </a:r>
            <a:endParaRPr lang="zh-CN" altLang="en-US" sz="2600" b="1" kern="100" dirty="0">
              <a:solidFill>
                <a:srgbClr val="DB4313"/>
              </a:solidFill>
              <a:latin typeface="Times New Roman" panose="02020603050405020304"/>
              <a:ea typeface="华文细黑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90741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5" grpId="0"/>
      <p:bldP spid="5" grpId="1"/>
      <p:bldP spid="13" grpId="0"/>
      <p:bldP spid="13" grpId="1"/>
      <p:bldP spid="14" grpId="0"/>
      <p:bldP spid="14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627</Words>
  <Application>Microsoft Office PowerPoint</Application>
  <PresentationFormat>自定义</PresentationFormat>
  <Paragraphs>118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IPAPANNEW</vt:lpstr>
      <vt:lpstr>Times New Roman</vt:lpstr>
      <vt:lpstr>7_Office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 </cp:lastModifiedBy>
  <cp:revision>3740</cp:revision>
  <dcterms:created xsi:type="dcterms:W3CDTF">2014-11-27T01:03:00Z</dcterms:created>
  <dcterms:modified xsi:type="dcterms:W3CDTF">2019-07-06T12:19:45Z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  <property fmtid="{D5CDD505-2E9C-101B-9397-08002B2CF9AE}" pid="3" name="KSORubyTemplateID">
    <vt:lpwstr>21</vt:lpwstr>
  </property>
</Properties>
</file>