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49" r:id="rId2"/>
    <p:sldId id="450" r:id="rId3"/>
    <p:sldId id="451" r:id="rId4"/>
    <p:sldId id="452" r:id="rId5"/>
    <p:sldId id="453" r:id="rId6"/>
    <p:sldId id="454" r:id="rId7"/>
    <p:sldId id="455" r:id="rId8"/>
    <p:sldId id="456" r:id="rId9"/>
    <p:sldId id="457" r:id="rId10"/>
    <p:sldId id="458" r:id="rId11"/>
    <p:sldId id="459" r:id="rId12"/>
    <p:sldId id="460" r:id="rId13"/>
    <p:sldId id="461" r:id="rId14"/>
    <p:sldId id="462" r:id="rId15"/>
    <p:sldId id="463" r:id="rId16"/>
    <p:sldId id="464" r:id="rId17"/>
    <p:sldId id="465" r:id="rId18"/>
    <p:sldId id="466" r:id="rId19"/>
    <p:sldId id="467" r:id="rId20"/>
    <p:sldId id="468" r:id="rId21"/>
    <p:sldId id="469" r:id="rId22"/>
    <p:sldId id="470" r:id="rId23"/>
    <p:sldId id="471" r:id="rId24"/>
    <p:sldId id="472" r:id="rId25"/>
    <p:sldId id="473" r:id="rId26"/>
    <p:sldId id="474" r:id="rId27"/>
    <p:sldId id="475" r:id="rId28"/>
    <p:sldId id="476" r:id="rId29"/>
    <p:sldId id="477" r:id="rId30"/>
    <p:sldId id="478" r:id="rId31"/>
    <p:sldId id="479" r:id="rId32"/>
    <p:sldId id="480" r:id="rId33"/>
    <p:sldId id="481" r:id="rId34"/>
    <p:sldId id="482" r:id="rId35"/>
    <p:sldId id="483" r:id="rId36"/>
    <p:sldId id="484" r:id="rId37"/>
    <p:sldId id="485" r:id="rId38"/>
    <p:sldId id="486" r:id="rId39"/>
    <p:sldId id="487" r:id="rId40"/>
    <p:sldId id="488" r:id="rId41"/>
    <p:sldId id="489" r:id="rId42"/>
    <p:sldId id="490" r:id="rId43"/>
    <p:sldId id="491" r:id="rId44"/>
    <p:sldId id="492" r:id="rId45"/>
    <p:sldId id="493" r:id="rId46"/>
    <p:sldId id="494" r:id="rId47"/>
    <p:sldId id="495" r:id="rId48"/>
  </p:sldIdLst>
  <p:sldSz cx="8999538" cy="683895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149" autoAdjust="0"/>
  </p:normalViewPr>
  <p:slideViewPr>
    <p:cSldViewPr>
      <p:cViewPr varScale="1">
        <p:scale>
          <a:sx n="84" d="100"/>
          <a:sy n="84" d="100"/>
        </p:scale>
        <p:origin x="-1518" y="-78"/>
      </p:cViewPr>
      <p:guideLst>
        <p:guide orient="horz" pos="2154"/>
        <p:guide pos="283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image" Target="../media/image30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image" Target="../media/image40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74688" y="2124075"/>
            <a:ext cx="7650162" cy="146685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49375" y="3875088"/>
            <a:ext cx="6300788" cy="174783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3AEC6C7-88F5-4AEC-8D8D-C07FA0268871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092823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6DAC32C-6BAE-4FE6-9CA4-6D9F1D336664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538391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26213" y="274638"/>
            <a:ext cx="2024062" cy="5834062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49263" y="274638"/>
            <a:ext cx="5924550" cy="5834062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24BC0AD-842B-4917-B21C-3568535C9C57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522315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BC0866-E3BC-4DF5-BB6E-50530CB73AC8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258668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1200" y="4394200"/>
            <a:ext cx="7648575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11200" y="2898775"/>
            <a:ext cx="7648575" cy="14954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2A4C272-61ED-42CF-81FF-47970D59FF36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568582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49263" y="1595438"/>
            <a:ext cx="3973512" cy="4513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5175" y="1595438"/>
            <a:ext cx="3975100" cy="4513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2F8C08-8EDB-442D-A22A-1B70495D69B5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945804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49263" y="1530350"/>
            <a:ext cx="3976687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49263" y="2168525"/>
            <a:ext cx="3976687" cy="39401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572000" y="1530350"/>
            <a:ext cx="397827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572000" y="2168525"/>
            <a:ext cx="3978275" cy="39401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8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1D70E5-3878-4CE7-B1AD-1726223F7A9E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679955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A9C197C-1011-4A82-A5A6-E9D05CC93533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57945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629C26-2538-45B3-AD6F-088E44198CE8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38996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49263" y="273050"/>
            <a:ext cx="2962275" cy="11572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17900" y="273050"/>
            <a:ext cx="5032375" cy="58356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49263" y="1430338"/>
            <a:ext cx="2962275" cy="46783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049D8BA-642B-4CBC-AC18-0104B5F18046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751144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63713" y="4787900"/>
            <a:ext cx="5400675" cy="565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63713" y="611188"/>
            <a:ext cx="5400675" cy="41036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63713" y="5353050"/>
            <a:ext cx="5400675" cy="8016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AECD81A-A73F-4A1E-8872-E0C3A43966B7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408744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49263" y="274638"/>
            <a:ext cx="8101012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9263" y="1595438"/>
            <a:ext cx="8101012" cy="451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9263" y="6227763"/>
            <a:ext cx="2100262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29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74988" y="6227763"/>
            <a:ext cx="2849562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50013" y="6227763"/>
            <a:ext cx="2100262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A9F0CE03-BBFE-4AAF-A50E-114D6C9BFAE2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6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7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3.emf"/><Relationship Id="rId4" Type="http://schemas.openxmlformats.org/officeDocument/2006/relationships/package" Target="../embeddings/Microsoft_Word_Document8.docx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9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5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6.emf"/><Relationship Id="rId4" Type="http://schemas.openxmlformats.org/officeDocument/2006/relationships/package" Target="../embeddings/Microsoft_Word_Document10.docx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9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0.emf"/><Relationship Id="rId4" Type="http://schemas.openxmlformats.org/officeDocument/2006/relationships/package" Target="../embeddings/Microsoft_Word_Document12.docx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2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3.emf"/><Relationship Id="rId4" Type="http://schemas.openxmlformats.org/officeDocument/2006/relationships/package" Target="../embeddings/Microsoft_Word_Document14.docx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5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26.emf"/><Relationship Id="rId4" Type="http://schemas.openxmlformats.org/officeDocument/2006/relationships/package" Target="../embeddings/Microsoft_Word_Document16.docx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7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8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8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29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9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1.emf"/><Relationship Id="rId5" Type="http://schemas.openxmlformats.org/officeDocument/2006/relationships/package" Target="../embeddings/Microsoft_Word_Document20.docx"/><Relationship Id="rId4" Type="http://schemas.openxmlformats.org/officeDocument/2006/relationships/image" Target="../media/image30.e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3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34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35.e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36.emf"/><Relationship Id="rId5" Type="http://schemas.openxmlformats.org/officeDocument/2006/relationships/package" Target="../embeddings/Microsoft_Word_Document24.docx"/><Relationship Id="rId4" Type="http://schemas.openxmlformats.org/officeDocument/2006/relationships/image" Target="../media/image38.jpe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41.emf"/><Relationship Id="rId5" Type="http://schemas.openxmlformats.org/officeDocument/2006/relationships/package" Target="../embeddings/Microsoft_Word_Document26.docx"/><Relationship Id="rId4" Type="http://schemas.openxmlformats.org/officeDocument/2006/relationships/image" Target="../media/image40.e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7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4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8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46.emf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9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4" Type="http://schemas.openxmlformats.org/officeDocument/2006/relationships/image" Target="../media/image48.e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0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4" Type="http://schemas.openxmlformats.org/officeDocument/2006/relationships/image" Target="../media/image49.e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4" Type="http://schemas.openxmlformats.org/officeDocument/2006/relationships/image" Target="../media/image5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Document1.doc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5" Type="http://schemas.openxmlformats.org/officeDocument/2006/relationships/package" Target="../embeddings/Microsoft_Word_Document3.docx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4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2722563" y="3165475"/>
            <a:ext cx="359092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3950"/>
              </a:lnSpc>
            </a:pPr>
            <a:r>
              <a:rPr lang="zh-CN" altLang="en-US" sz="3500">
                <a:solidFill>
                  <a:srgbClr val="FF00FF"/>
                </a:solidFill>
                <a:latin typeface="方正大标宋_GBK" pitchFamily="65" charset="-122"/>
                <a:ea typeface="方正大标宋_GBK" pitchFamily="65" charset="-122"/>
              </a:rPr>
              <a:t>专题七　恒定电流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969963" y="2341563"/>
            <a:ext cx="8382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en-US">
                <a:latin typeface="黑体" pitchFamily="49" charset="-122"/>
                <a:ea typeface="黑体" pitchFamily="49" charset="-122"/>
              </a:rPr>
              <a:t>考点 </a:t>
            </a:r>
            <a:r>
              <a:rPr lang="zh-CN" altLang="zh-CN">
                <a:latin typeface="Times New Roman" pitchFamily="18" charset="0"/>
              </a:rPr>
              <a:t>2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2112963" y="2341563"/>
            <a:ext cx="3352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ea typeface="黑体" pitchFamily="49" charset="-122"/>
              </a:rPr>
              <a:t>电功、电功率、焦耳定律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969963" y="2933700"/>
            <a:ext cx="6745287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>
                <a:latin typeface="Times New Roman" pitchFamily="18" charset="0"/>
              </a:rPr>
              <a:t>1.</a:t>
            </a:r>
            <a:r>
              <a:rPr lang="zh-CN" altLang="en-US">
                <a:latin typeface="Times New Roman" pitchFamily="18" charset="0"/>
              </a:rPr>
              <a:t>电功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zh-CN">
                <a:latin typeface="Times New Roman" pitchFamily="18" charset="0"/>
              </a:rPr>
              <a:t>(1)</a:t>
            </a:r>
            <a:r>
              <a:rPr lang="zh-CN" altLang="en-US">
                <a:latin typeface="Times New Roman" pitchFamily="18" charset="0"/>
              </a:rPr>
              <a:t>定义：电路中</a:t>
            </a:r>
            <a:r>
              <a:rPr lang="zh-CN" altLang="zh-CN">
                <a:latin typeface="Times New Roman" pitchFamily="18" charset="0"/>
              </a:rPr>
              <a:t>________</a:t>
            </a:r>
            <a:r>
              <a:rPr lang="zh-CN" altLang="en-US">
                <a:latin typeface="Times New Roman" pitchFamily="18" charset="0"/>
              </a:rPr>
              <a:t>对移动电荷所做的功</a:t>
            </a:r>
            <a:r>
              <a:rPr lang="zh-CN" altLang="zh-CN">
                <a:latin typeface="Times New Roman" pitchFamily="18" charset="0"/>
              </a:rPr>
              <a:t>.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75"/>
              </a:lnSpc>
            </a:pPr>
            <a:r>
              <a:rPr lang="zh-CN" altLang="zh-CN">
                <a:latin typeface="Times New Roman" pitchFamily="18" charset="0"/>
              </a:rPr>
              <a:t>(2)</a:t>
            </a:r>
            <a:r>
              <a:rPr lang="zh-CN" altLang="en-US">
                <a:latin typeface="Times New Roman" pitchFamily="18" charset="0"/>
              </a:rPr>
              <a:t>公式：</a:t>
            </a:r>
            <a:r>
              <a:rPr lang="zh-CN" altLang="zh-CN" sz="2500" i="1">
                <a:latin typeface="Times New Roman" pitchFamily="18" charset="0"/>
              </a:rPr>
              <a:t>W</a:t>
            </a:r>
            <a:r>
              <a:rPr lang="zh-CN" altLang="en-US">
                <a:latin typeface="Times New Roman" pitchFamily="18" charset="0"/>
              </a:rPr>
              <a:t>＝</a:t>
            </a:r>
            <a:r>
              <a:rPr lang="zh-CN" altLang="zh-CN" sz="2500" i="1">
                <a:latin typeface="Times New Roman" pitchFamily="18" charset="0"/>
              </a:rPr>
              <a:t>qU</a:t>
            </a:r>
            <a:r>
              <a:rPr lang="zh-CN" altLang="en-US">
                <a:latin typeface="Times New Roman" pitchFamily="18" charset="0"/>
              </a:rPr>
              <a:t>＝</a:t>
            </a:r>
            <a:r>
              <a:rPr lang="zh-CN" altLang="zh-CN">
                <a:latin typeface="Times New Roman" pitchFamily="18" charset="0"/>
              </a:rPr>
              <a:t>________(</a:t>
            </a:r>
            <a:r>
              <a:rPr lang="zh-CN" altLang="en-US">
                <a:latin typeface="Times New Roman" pitchFamily="18" charset="0"/>
              </a:rPr>
              <a:t>适用于所有的用电器</a:t>
            </a:r>
            <a:r>
              <a:rPr lang="zh-CN" altLang="zh-CN">
                <a:latin typeface="Times New Roman" pitchFamily="18" charset="0"/>
              </a:rPr>
              <a:t>).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zh-CN">
                <a:latin typeface="Times New Roman" pitchFamily="18" charset="0"/>
              </a:rPr>
              <a:t>(3)</a:t>
            </a:r>
            <a:r>
              <a:rPr lang="zh-CN" altLang="en-US">
                <a:latin typeface="Times New Roman" pitchFamily="18" charset="0"/>
              </a:rPr>
              <a:t>实质：</a:t>
            </a:r>
            <a:r>
              <a:rPr lang="zh-CN" altLang="zh-CN">
                <a:latin typeface="Times New Roman" pitchFamily="18" charset="0"/>
              </a:rPr>
              <a:t>________</a:t>
            </a:r>
            <a:r>
              <a:rPr lang="zh-CN" altLang="en-US">
                <a:latin typeface="Times New Roman" pitchFamily="18" charset="0"/>
              </a:rPr>
              <a:t>转化成其他形式的能的过程</a:t>
            </a:r>
            <a:r>
              <a:rPr lang="zh-CN" altLang="zh-CN">
                <a:latin typeface="Times New Roman" pitchFamily="18" charset="0"/>
              </a:rPr>
              <a:t>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298825" y="3543300"/>
            <a:ext cx="914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电场力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856038" y="4133850"/>
            <a:ext cx="404812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238"/>
              </a:lnSpc>
            </a:pP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</a:rPr>
              <a:t>UIt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498725" y="470535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电能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/>
      <p:bldP spid="1229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60363" y="1619250"/>
            <a:ext cx="8437562" cy="384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609600" algn="l"/>
                <a:tab pos="2362200" algn="l"/>
                <a:tab pos="24511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609600" algn="l"/>
                <a:tab pos="2362200" algn="l"/>
                <a:tab pos="24511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609600" algn="l"/>
                <a:tab pos="2362200" algn="l"/>
                <a:tab pos="24511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609600" algn="l"/>
                <a:tab pos="2362200" algn="l"/>
                <a:tab pos="24511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609600" algn="l"/>
                <a:tab pos="2362200" algn="l"/>
                <a:tab pos="24511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  <a:tab pos="2362200" algn="l"/>
                <a:tab pos="24511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  <a:tab pos="2362200" algn="l"/>
                <a:tab pos="24511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  <a:tab pos="2362200" algn="l"/>
                <a:tab pos="24511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  <a:tab pos="2362200" algn="l"/>
                <a:tab pos="24511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 sz="1800"/>
              <a:t>	</a:t>
            </a:r>
            <a:r>
              <a:rPr lang="zh-CN" altLang="zh-CN">
                <a:latin typeface="Times New Roman" pitchFamily="18" charset="0"/>
              </a:rPr>
              <a:t>2.</a:t>
            </a:r>
            <a:r>
              <a:rPr lang="zh-CN" altLang="en-US">
                <a:latin typeface="Times New Roman" pitchFamily="18" charset="0"/>
              </a:rPr>
              <a:t>电功率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zh-CN">
                <a:latin typeface="Times New Roman" pitchFamily="18" charset="0"/>
              </a:rPr>
              <a:t>	(1)</a:t>
            </a:r>
            <a:r>
              <a:rPr lang="zh-CN" altLang="en-US">
                <a:latin typeface="Times New Roman" pitchFamily="18" charset="0"/>
              </a:rPr>
              <a:t>定义：单位时间内电流做的功，表示电流做功的</a:t>
            </a:r>
            <a:r>
              <a:rPr lang="zh-CN" altLang="zh-CN">
                <a:latin typeface="Times New Roman" pitchFamily="18" charset="0"/>
              </a:rPr>
              <a:t>______.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500"/>
              </a:lnSpc>
            </a:pPr>
            <a:r>
              <a:rPr lang="zh-CN" altLang="zh-CN">
                <a:latin typeface="Times New Roman" pitchFamily="18" charset="0"/>
              </a:rPr>
              <a:t>		</a:t>
            </a:r>
            <a:endParaRPr lang="zh-CN" altLang="zh-CN" sz="2500" i="1">
              <a:latin typeface="Times New Roman" pitchFamily="18" charset="0"/>
            </a:endParaRPr>
          </a:p>
          <a:p>
            <a:pPr eaLnBrk="1" hangingPunct="1">
              <a:lnSpc>
                <a:spcPts val="2950"/>
              </a:lnSpc>
            </a:pPr>
            <a:r>
              <a:rPr lang="zh-CN" altLang="zh-CN" sz="2500" i="1">
                <a:latin typeface="Times New Roman" pitchFamily="18" charset="0"/>
              </a:rPr>
              <a:t>			</a:t>
            </a:r>
          </a:p>
          <a:p>
            <a:pPr eaLnBrk="1" hangingPunct="1">
              <a:lnSpc>
                <a:spcPts val="1000"/>
              </a:lnSpc>
            </a:pPr>
            <a:endParaRPr lang="zh-CN" altLang="zh-CN" sz="2500" i="1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 sz="2500" i="1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 sz="2500" i="1">
              <a:latin typeface="Times New Roman" pitchFamily="18" charset="0"/>
            </a:endParaRPr>
          </a:p>
          <a:p>
            <a:pPr eaLnBrk="1" hangingPunct="1">
              <a:lnSpc>
                <a:spcPts val="2775"/>
              </a:lnSpc>
            </a:pPr>
            <a:r>
              <a:rPr lang="zh-CN" altLang="zh-CN" sz="2500" i="1">
                <a:latin typeface="Times New Roman" pitchFamily="18" charset="0"/>
              </a:rPr>
              <a:t>	</a:t>
            </a:r>
            <a:r>
              <a:rPr lang="zh-CN" altLang="zh-CN">
                <a:latin typeface="Times New Roman" pitchFamily="18" charset="0"/>
              </a:rPr>
              <a:t>(3)</a:t>
            </a:r>
            <a:r>
              <a:rPr lang="zh-CN" altLang="en-US">
                <a:latin typeface="Times New Roman" pitchFamily="18" charset="0"/>
              </a:rPr>
              <a:t>额定功率：用</a:t>
            </a:r>
            <a:r>
              <a:rPr lang="zh-CN" altLang="en-US"/>
              <a:t>电器正常工作时的功率，当用电器两端的</a:t>
            </a:r>
          </a:p>
          <a:p>
            <a:pPr eaLnBrk="1" hangingPunct="1">
              <a:lnSpc>
                <a:spcPts val="1000"/>
              </a:lnSpc>
            </a:pPr>
            <a:endParaRPr lang="zh-CN" altLang="en-US"/>
          </a:p>
          <a:p>
            <a:pPr eaLnBrk="1" hangingPunct="1">
              <a:lnSpc>
                <a:spcPts val="1000"/>
              </a:lnSpc>
            </a:pPr>
            <a:endParaRPr lang="zh-CN" altLang="en-US"/>
          </a:p>
          <a:p>
            <a:pPr eaLnBrk="1" hangingPunct="1">
              <a:lnSpc>
                <a:spcPts val="2675"/>
              </a:lnSpc>
            </a:pPr>
            <a:r>
              <a:rPr lang="zh-CN" altLang="zh-CN">
                <a:latin typeface="Times New Roman" pitchFamily="18" charset="0"/>
              </a:rPr>
              <a:t>________</a:t>
            </a:r>
            <a:r>
              <a:rPr lang="zh-CN" altLang="en-US">
                <a:latin typeface="Times New Roman" pitchFamily="18" charset="0"/>
              </a:rPr>
              <a:t>或流过用电器的</a:t>
            </a:r>
            <a:r>
              <a:rPr lang="zh-CN" altLang="zh-CN">
                <a:latin typeface="Times New Roman" pitchFamily="18" charset="0"/>
              </a:rPr>
              <a:t>__________</a:t>
            </a:r>
            <a:r>
              <a:rPr lang="zh-CN" altLang="en-US">
                <a:latin typeface="Times New Roman" pitchFamily="18" charset="0"/>
              </a:rPr>
              <a:t>为额定值时，它一定正常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en-US">
                <a:latin typeface="Times New Roman" pitchFamily="18" charset="0"/>
              </a:rPr>
              <a:t>工作</a:t>
            </a:r>
            <a:r>
              <a:rPr lang="zh-CN" altLang="zh-CN">
                <a:latin typeface="Times New Roman" pitchFamily="18" charset="0"/>
              </a:rPr>
              <a:t>.</a:t>
            </a:r>
            <a:r>
              <a:rPr lang="zh-CN" altLang="en-US">
                <a:latin typeface="Times New Roman" pitchFamily="18" charset="0"/>
              </a:rPr>
              <a:t>用电器实际工作时的功率</a:t>
            </a:r>
            <a:r>
              <a:rPr lang="zh-CN" altLang="zh-CN">
                <a:latin typeface="Times New Roman" pitchFamily="18" charset="0"/>
              </a:rPr>
              <a:t>______________</a:t>
            </a:r>
            <a:r>
              <a:rPr lang="zh-CN" altLang="en-US">
                <a:latin typeface="Times New Roman" pitchFamily="18" charset="0"/>
              </a:rPr>
              <a:t>额定功率</a:t>
            </a:r>
            <a:r>
              <a:rPr lang="zh-CN" altLang="zh-CN"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5122" name="Object 8"/>
          <p:cNvGraphicFramePr>
            <a:graphicFrameLocks noChangeAspect="1"/>
          </p:cNvGraphicFramePr>
          <p:nvPr/>
        </p:nvGraphicFramePr>
        <p:xfrm>
          <a:off x="368300" y="2867025"/>
          <a:ext cx="8264525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文档" r:id="rId3" imgW="8265004" imgH="910104" progId="Word.Document.12">
                  <p:embed/>
                </p:oleObj>
              </mc:Choice>
              <mc:Fallback>
                <p:oleObj name="文档" r:id="rId3" imgW="8265004" imgH="910104" progId="Word.Document.1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2867025"/>
                        <a:ext cx="8264525" cy="90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7858125" y="2205038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快慢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749675" y="3135313"/>
            <a:ext cx="32067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238"/>
              </a:lnSpc>
            </a:pP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</a:rPr>
              <a:t>UI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36588" y="4491038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电压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4141788" y="4491038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电流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4643438" y="5062538"/>
            <a:ext cx="152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小于或等于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6215063" y="3243263"/>
            <a:ext cx="1828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电流的二次方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781175" y="3814763"/>
            <a:ext cx="152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导体的电阻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998913" y="3814763"/>
            <a:ext cx="121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通电时间</a:t>
            </a: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360363" y="2633663"/>
            <a:ext cx="8278812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 sz="1800"/>
              <a:t>	</a:t>
            </a:r>
            <a:r>
              <a:rPr lang="zh-CN" altLang="zh-CN">
                <a:latin typeface="Times New Roman" pitchFamily="18" charset="0"/>
              </a:rPr>
              <a:t>3.</a:t>
            </a:r>
            <a:r>
              <a:rPr lang="zh-CN" altLang="en-US">
                <a:latin typeface="Times New Roman" pitchFamily="18" charset="0"/>
              </a:rPr>
              <a:t>焦耳定律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zh-CN">
                <a:latin typeface="Times New Roman" pitchFamily="18" charset="0"/>
              </a:rPr>
              <a:t>	(1)</a:t>
            </a:r>
            <a:r>
              <a:rPr lang="zh-CN" altLang="en-US">
                <a:latin typeface="Times New Roman" pitchFamily="18" charset="0"/>
              </a:rPr>
              <a:t>内容：电流通过导体产生的热量跟</a:t>
            </a:r>
            <a:r>
              <a:rPr lang="zh-CN" altLang="zh-CN">
                <a:latin typeface="Times New Roman" pitchFamily="18" charset="0"/>
              </a:rPr>
              <a:t>________________</a:t>
            </a:r>
            <a:r>
              <a:rPr lang="zh-CN" altLang="en-US">
                <a:latin typeface="Times New Roman" pitchFamily="18" charset="0"/>
              </a:rPr>
              <a:t>成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en-US">
                <a:latin typeface="Times New Roman" pitchFamily="18" charset="0"/>
              </a:rPr>
              <a:t>正比，跟</a:t>
            </a:r>
            <a:r>
              <a:rPr lang="zh-CN" altLang="zh-CN">
                <a:latin typeface="Times New Roman" pitchFamily="18" charset="0"/>
              </a:rPr>
              <a:t>____________</a:t>
            </a:r>
            <a:r>
              <a:rPr lang="zh-CN" altLang="en-US">
                <a:latin typeface="Times New Roman" pitchFamily="18" charset="0"/>
              </a:rPr>
              <a:t>及</a:t>
            </a:r>
            <a:r>
              <a:rPr lang="zh-CN" altLang="zh-CN">
                <a:latin typeface="Times New Roman" pitchFamily="18" charset="0"/>
              </a:rPr>
              <a:t>____________</a:t>
            </a:r>
            <a:r>
              <a:rPr lang="zh-CN" altLang="en-US">
                <a:latin typeface="Times New Roman" pitchFamily="18" charset="0"/>
              </a:rPr>
              <a:t>成正比</a:t>
            </a:r>
            <a:r>
              <a:rPr lang="zh-CN" altLang="zh-CN">
                <a:latin typeface="Times New Roman" pitchFamily="18" charset="0"/>
              </a:rPr>
              <a:t>.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969963" y="4413250"/>
            <a:ext cx="3478212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>
                <a:latin typeface="Times New Roman" pitchFamily="18" charset="0"/>
              </a:rPr>
              <a:t>(2)</a:t>
            </a:r>
            <a:r>
              <a:rPr lang="zh-CN" altLang="en-US">
                <a:latin typeface="Times New Roman" pitchFamily="18" charset="0"/>
              </a:rPr>
              <a:t>表达式：</a:t>
            </a:r>
            <a:r>
              <a:rPr lang="zh-CN" altLang="zh-CN">
                <a:latin typeface="Times New Roman" pitchFamily="18" charset="0"/>
              </a:rPr>
              <a:t>____________.</a:t>
            </a:r>
          </a:p>
        </p:txBody>
      </p:sp>
      <p:sp>
        <p:nvSpPr>
          <p:cNvPr id="14343" name="Text Box 7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2927350" y="4357688"/>
            <a:ext cx="10096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1" hangingPunct="1">
              <a:lnSpc>
                <a:spcPts val="2588"/>
              </a:lnSpc>
              <a:defRPr/>
            </a:pPr>
            <a:r>
              <a:rPr lang="en-US" i="1" kern="100" dirty="0">
                <a:solidFill>
                  <a:srgbClr val="FF0000"/>
                </a:solidFill>
                <a:latin typeface="Times New Roman"/>
                <a:ea typeface="宋体"/>
              </a:rPr>
              <a:t>Q</a:t>
            </a:r>
            <a:r>
              <a:rPr lang="zh-CN" kern="100" dirty="0">
                <a:solidFill>
                  <a:srgbClr val="FF0000"/>
                </a:solidFill>
                <a:latin typeface="Times New Roman"/>
                <a:ea typeface="宋体"/>
                <a:cs typeface="Times New Roman"/>
              </a:rPr>
              <a:t>＝</a:t>
            </a:r>
            <a:r>
              <a:rPr lang="en-US" i="1" kern="100" dirty="0">
                <a:solidFill>
                  <a:srgbClr val="FF0000"/>
                </a:solidFill>
                <a:latin typeface="Times New Roman"/>
                <a:ea typeface="宋体"/>
              </a:rPr>
              <a:t>I</a:t>
            </a:r>
            <a:r>
              <a:rPr lang="en-US" kern="100" baseline="30000" dirty="0">
                <a:solidFill>
                  <a:srgbClr val="FF0000"/>
                </a:solidFill>
                <a:latin typeface="Times New Roman"/>
                <a:ea typeface="宋体"/>
              </a:rPr>
              <a:t>2</a:t>
            </a:r>
            <a:r>
              <a:rPr lang="en-US" i="1" kern="100" dirty="0">
                <a:solidFill>
                  <a:srgbClr val="FF0000"/>
                </a:solidFill>
                <a:latin typeface="Times New Roman"/>
                <a:ea typeface="宋体"/>
              </a:rPr>
              <a:t>Rt</a:t>
            </a:r>
            <a:endParaRPr lang="zh-CN" altLang="zh-CN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/>
      <p:bldP spid="14340" grpId="0"/>
      <p:bldP spid="1434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969963" y="806450"/>
            <a:ext cx="1846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zh-CN">
                <a:ea typeface="黑体" pitchFamily="49" charset="-122"/>
              </a:rPr>
              <a:t>【</a:t>
            </a:r>
            <a:r>
              <a:rPr lang="zh-CN" altLang="en-US">
                <a:ea typeface="黑体" pitchFamily="49" charset="-122"/>
              </a:rPr>
              <a:t>基础自测</a:t>
            </a:r>
            <a:r>
              <a:rPr lang="zh-CN" altLang="zh-CN">
                <a:ea typeface="黑体" pitchFamily="49" charset="-122"/>
              </a:rPr>
              <a:t>】</a:t>
            </a:r>
          </a:p>
        </p:txBody>
      </p:sp>
      <p:sp>
        <p:nvSpPr>
          <p:cNvPr id="20" name="TextBox 19">
            <a:extLst>
              <a:ext uri="{FF2B5EF4-FFF2-40B4-BE49-F238E27FC236}"/>
            </a:extLst>
          </p:cNvPr>
          <p:cNvSpPr txBox="1"/>
          <p:nvPr/>
        </p:nvSpPr>
        <p:spPr>
          <a:xfrm>
            <a:off x="355600" y="1176338"/>
            <a:ext cx="8216900" cy="21605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609600" algn="just" eaLnBrk="1" hangingPunct="1">
              <a:lnSpc>
                <a:spcPct val="140000"/>
              </a:lnSpc>
              <a:spcAft>
                <a:spcPts val="0"/>
              </a:spcAft>
              <a:defRPr/>
            </a:pPr>
            <a:r>
              <a:rPr lang="en-US" kern="100" dirty="0">
                <a:latin typeface="Times New Roman"/>
                <a:cs typeface="Courier New"/>
              </a:rPr>
              <a:t>1.</a:t>
            </a:r>
            <a:r>
              <a:rPr lang="zh-CN" altLang="en-US" kern="100" dirty="0">
                <a:latin typeface="Times New Roman"/>
                <a:cs typeface="Times New Roman"/>
              </a:rPr>
              <a:t>在示波管中，电子枪</a:t>
            </a:r>
            <a:r>
              <a:rPr lang="en-US" kern="100" dirty="0">
                <a:latin typeface="Times New Roman"/>
                <a:cs typeface="Courier New"/>
              </a:rPr>
              <a:t>2 s</a:t>
            </a:r>
            <a:r>
              <a:rPr lang="zh-CN" altLang="en-US" kern="100" dirty="0">
                <a:latin typeface="Times New Roman"/>
                <a:cs typeface="Times New Roman"/>
              </a:rPr>
              <a:t>内发射了</a:t>
            </a:r>
            <a:r>
              <a:rPr lang="en-US" kern="100" dirty="0">
                <a:latin typeface="Times New Roman"/>
                <a:cs typeface="Courier New"/>
              </a:rPr>
              <a:t>6</a:t>
            </a:r>
            <a:r>
              <a:rPr lang="en-US" kern="100" dirty="0">
                <a:latin typeface="宋体"/>
                <a:cs typeface="Times New Roman"/>
              </a:rPr>
              <a:t>×</a:t>
            </a:r>
            <a:r>
              <a:rPr lang="en-US" kern="100" dirty="0">
                <a:latin typeface="Times New Roman"/>
                <a:cs typeface="Courier New"/>
              </a:rPr>
              <a:t>10</a:t>
            </a:r>
            <a:r>
              <a:rPr lang="en-US" kern="100" baseline="30000" dirty="0">
                <a:latin typeface="Times New Roman"/>
                <a:cs typeface="Courier New"/>
              </a:rPr>
              <a:t>13</a:t>
            </a:r>
            <a:r>
              <a:rPr lang="zh-CN" altLang="en-US" kern="100" dirty="0">
                <a:latin typeface="Times New Roman"/>
                <a:cs typeface="Times New Roman"/>
              </a:rPr>
              <a:t>个电子，则示波管中电流的大小为</a:t>
            </a:r>
            <a:r>
              <a:rPr lang="en-US" kern="100" dirty="0">
                <a:latin typeface="Times New Roman"/>
                <a:cs typeface="Courier New"/>
              </a:rPr>
              <a:t>(</a:t>
            </a:r>
            <a:r>
              <a:rPr lang="zh-CN" altLang="en-US" kern="100" dirty="0">
                <a:latin typeface="Times New Roman"/>
                <a:cs typeface="Times New Roman"/>
              </a:rPr>
              <a:t>　　</a:t>
            </a:r>
            <a:r>
              <a:rPr lang="en-US" kern="100" dirty="0">
                <a:latin typeface="Times New Roman"/>
                <a:cs typeface="Courier New"/>
              </a:rPr>
              <a:t>)</a:t>
            </a:r>
            <a:endParaRPr lang="zh-CN" sz="1050" kern="100" dirty="0">
              <a:latin typeface="宋体"/>
              <a:cs typeface="Courier New"/>
            </a:endParaRPr>
          </a:p>
          <a:p>
            <a:pPr indent="609600" algn="just" eaLnBrk="1" hangingPunct="1">
              <a:lnSpc>
                <a:spcPct val="140000"/>
              </a:lnSpc>
              <a:spcAft>
                <a:spcPts val="0"/>
              </a:spcAft>
              <a:defRPr/>
            </a:pPr>
            <a:r>
              <a:rPr lang="en-US" kern="100" dirty="0">
                <a:latin typeface="Times New Roman"/>
                <a:cs typeface="Courier New"/>
              </a:rPr>
              <a:t>A.4.8</a:t>
            </a:r>
            <a:r>
              <a:rPr lang="en-US" kern="100" dirty="0">
                <a:latin typeface="宋体"/>
                <a:cs typeface="Times New Roman"/>
              </a:rPr>
              <a:t>×</a:t>
            </a:r>
            <a:r>
              <a:rPr lang="en-US" kern="100" dirty="0">
                <a:latin typeface="Times New Roman"/>
                <a:cs typeface="Courier New"/>
              </a:rPr>
              <a:t>10</a:t>
            </a:r>
            <a:r>
              <a:rPr lang="zh-CN" altLang="en-US" kern="100" baseline="30000" dirty="0">
                <a:latin typeface="Times New Roman"/>
                <a:cs typeface="Times New Roman"/>
              </a:rPr>
              <a:t>－</a:t>
            </a:r>
            <a:r>
              <a:rPr lang="en-US" kern="100" baseline="30000" dirty="0">
                <a:latin typeface="Times New Roman"/>
                <a:cs typeface="Courier New"/>
              </a:rPr>
              <a:t>6</a:t>
            </a:r>
            <a:r>
              <a:rPr lang="en-US" kern="100" dirty="0">
                <a:latin typeface="Times New Roman"/>
                <a:cs typeface="Courier New"/>
              </a:rPr>
              <a:t> A           　　　   B.3.0</a:t>
            </a:r>
            <a:r>
              <a:rPr lang="en-US" kern="100" dirty="0">
                <a:latin typeface="宋体"/>
                <a:cs typeface="Times New Roman"/>
              </a:rPr>
              <a:t>×</a:t>
            </a:r>
            <a:r>
              <a:rPr lang="en-US" kern="100" dirty="0">
                <a:latin typeface="Times New Roman"/>
                <a:cs typeface="Courier New"/>
              </a:rPr>
              <a:t>10</a:t>
            </a:r>
            <a:r>
              <a:rPr lang="zh-CN" altLang="en-US" kern="100" baseline="30000" dirty="0">
                <a:latin typeface="Times New Roman"/>
                <a:cs typeface="Times New Roman"/>
              </a:rPr>
              <a:t>－</a:t>
            </a:r>
            <a:r>
              <a:rPr lang="en-US" kern="100" baseline="30000" dirty="0">
                <a:latin typeface="Times New Roman"/>
                <a:cs typeface="Courier New"/>
              </a:rPr>
              <a:t>13</a:t>
            </a:r>
            <a:r>
              <a:rPr lang="en-US" kern="100" dirty="0">
                <a:latin typeface="Times New Roman"/>
                <a:cs typeface="Courier New"/>
              </a:rPr>
              <a:t> A</a:t>
            </a:r>
            <a:endParaRPr lang="zh-CN" sz="1050" kern="100" dirty="0">
              <a:latin typeface="宋体"/>
              <a:cs typeface="Courier New"/>
            </a:endParaRPr>
          </a:p>
          <a:p>
            <a:pPr indent="609600" algn="just" eaLnBrk="1" hangingPunct="1">
              <a:lnSpc>
                <a:spcPct val="140000"/>
              </a:lnSpc>
              <a:spcAft>
                <a:spcPts val="0"/>
              </a:spcAft>
              <a:defRPr/>
            </a:pPr>
            <a:r>
              <a:rPr lang="en-US" kern="100" dirty="0">
                <a:latin typeface="Times New Roman"/>
                <a:cs typeface="Courier New"/>
              </a:rPr>
              <a:t>C.9.6</a:t>
            </a:r>
            <a:r>
              <a:rPr lang="en-US" kern="100" dirty="0">
                <a:latin typeface="宋体"/>
                <a:cs typeface="Times New Roman"/>
              </a:rPr>
              <a:t>×</a:t>
            </a:r>
            <a:r>
              <a:rPr lang="en-US" kern="100" dirty="0">
                <a:latin typeface="Times New Roman"/>
                <a:cs typeface="Courier New"/>
              </a:rPr>
              <a:t>10</a:t>
            </a:r>
            <a:r>
              <a:rPr lang="zh-CN" altLang="en-US" kern="100" baseline="30000" dirty="0">
                <a:latin typeface="Times New Roman"/>
                <a:cs typeface="Times New Roman"/>
              </a:rPr>
              <a:t>－</a:t>
            </a:r>
            <a:r>
              <a:rPr lang="en-US" kern="100" baseline="30000" dirty="0">
                <a:latin typeface="Times New Roman"/>
                <a:cs typeface="Courier New"/>
              </a:rPr>
              <a:t>16</a:t>
            </a:r>
            <a:r>
              <a:rPr lang="en-US" kern="100" dirty="0">
                <a:latin typeface="Times New Roman"/>
                <a:cs typeface="Courier New"/>
              </a:rPr>
              <a:t> A         　　　    D.3.0</a:t>
            </a:r>
            <a:r>
              <a:rPr lang="en-US" kern="100" dirty="0">
                <a:latin typeface="宋体"/>
                <a:cs typeface="Times New Roman"/>
              </a:rPr>
              <a:t>×</a:t>
            </a:r>
            <a:r>
              <a:rPr lang="en-US" kern="100" dirty="0">
                <a:latin typeface="Times New Roman"/>
                <a:cs typeface="Courier New"/>
              </a:rPr>
              <a:t>10</a:t>
            </a:r>
            <a:r>
              <a:rPr lang="zh-CN" altLang="en-US" kern="100" baseline="30000" dirty="0">
                <a:latin typeface="Times New Roman"/>
                <a:cs typeface="Times New Roman"/>
              </a:rPr>
              <a:t>－</a:t>
            </a:r>
            <a:r>
              <a:rPr lang="en-US" kern="100" baseline="30000" dirty="0">
                <a:latin typeface="Times New Roman"/>
                <a:cs typeface="Courier New"/>
              </a:rPr>
              <a:t>6</a:t>
            </a:r>
            <a:r>
              <a:rPr lang="en-US" kern="100" dirty="0">
                <a:latin typeface="Times New Roman"/>
                <a:cs typeface="Courier New"/>
              </a:rPr>
              <a:t> A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882650" y="5534025"/>
            <a:ext cx="13303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3350"/>
              </a:lnSpc>
            </a:pPr>
            <a:r>
              <a:rPr lang="zh-CN" altLang="en-US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答案：</a:t>
            </a:r>
            <a:r>
              <a:rPr lang="zh-CN" altLang="zh-CN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A</a:t>
            </a:r>
          </a:p>
        </p:txBody>
      </p:sp>
      <p:graphicFrame>
        <p:nvGraphicFramePr>
          <p:cNvPr id="15380" name="Object 20"/>
          <p:cNvGraphicFramePr>
            <a:graphicFrameLocks noChangeAspect="1"/>
          </p:cNvGraphicFramePr>
          <p:nvPr/>
        </p:nvGraphicFramePr>
        <p:xfrm>
          <a:off x="368300" y="3441700"/>
          <a:ext cx="8264525" cy="202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文档" r:id="rId3" imgW="8265004" imgH="2021214" progId="Word.Document.12">
                  <p:embed/>
                </p:oleObj>
              </mc:Choice>
              <mc:Fallback>
                <p:oleObj name="文档" r:id="rId3" imgW="8265004" imgH="2021214" progId="Word.Document.12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3441700"/>
                        <a:ext cx="8264525" cy="2020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10" descr="ws_5E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100" y="2425700"/>
            <a:ext cx="1917700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ext Box 11"/>
          <p:cNvSpPr txBox="1">
            <a:spLocks noChangeArrowheads="1"/>
          </p:cNvSpPr>
          <p:nvPr/>
        </p:nvSpPr>
        <p:spPr bwMode="auto">
          <a:xfrm>
            <a:off x="969963" y="1289050"/>
            <a:ext cx="79692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88"/>
              </a:lnSpc>
            </a:pPr>
            <a:r>
              <a:rPr lang="zh-CN" altLang="zh-CN">
                <a:latin typeface="Times New Roman" pitchFamily="18" charset="0"/>
              </a:rPr>
              <a:t>2.</a:t>
            </a:r>
            <a:r>
              <a:rPr lang="zh-CN" altLang="en-US">
                <a:latin typeface="Times New Roman" pitchFamily="18" charset="0"/>
              </a:rPr>
              <a:t>两电阻 </a:t>
            </a:r>
            <a:r>
              <a:rPr lang="zh-CN" altLang="zh-CN" sz="2500" i="1">
                <a:latin typeface="Times New Roman" pitchFamily="18" charset="0"/>
              </a:rPr>
              <a:t>R</a:t>
            </a:r>
            <a:r>
              <a:rPr lang="zh-CN" altLang="zh-CN" baseline="-25000">
                <a:latin typeface="Times New Roman" pitchFamily="18" charset="0"/>
              </a:rPr>
              <a:t>1</a:t>
            </a:r>
            <a:r>
              <a:rPr lang="zh-CN" altLang="en-US">
                <a:latin typeface="Times New Roman" pitchFamily="18" charset="0"/>
              </a:rPr>
              <a:t>、</a:t>
            </a:r>
            <a:r>
              <a:rPr lang="zh-CN" altLang="zh-CN" sz="2500" i="1">
                <a:latin typeface="Times New Roman" pitchFamily="18" charset="0"/>
              </a:rPr>
              <a:t>R</a:t>
            </a:r>
            <a:r>
              <a:rPr lang="zh-CN" altLang="zh-CN" baseline="-25000">
                <a:latin typeface="Times New Roman" pitchFamily="18" charset="0"/>
              </a:rPr>
              <a:t>2 </a:t>
            </a:r>
            <a:r>
              <a:rPr lang="zh-CN" altLang="en-US">
                <a:latin typeface="Times New Roman" pitchFamily="18" charset="0"/>
              </a:rPr>
              <a:t>的电流 </a:t>
            </a:r>
            <a:r>
              <a:rPr lang="zh-CN" altLang="zh-CN" sz="2500" i="1">
                <a:latin typeface="Times New Roman" pitchFamily="18" charset="0"/>
              </a:rPr>
              <a:t>I </a:t>
            </a:r>
            <a:r>
              <a:rPr lang="zh-CN" altLang="en-US">
                <a:latin typeface="Times New Roman" pitchFamily="18" charset="0"/>
              </a:rPr>
              <a:t>和电压 </a:t>
            </a:r>
            <a:r>
              <a:rPr lang="zh-CN" altLang="zh-CN" sz="2500" i="1">
                <a:latin typeface="Times New Roman" pitchFamily="18" charset="0"/>
              </a:rPr>
              <a:t>U </a:t>
            </a:r>
            <a:r>
              <a:rPr lang="zh-CN" altLang="en-US">
                <a:latin typeface="Times New Roman" pitchFamily="18" charset="0"/>
              </a:rPr>
              <a:t>的关系如图 </a:t>
            </a:r>
            <a:r>
              <a:rPr lang="zh-CN" altLang="zh-CN">
                <a:latin typeface="Times New Roman" pitchFamily="18" charset="0"/>
              </a:rPr>
              <a:t>7-1-2 </a:t>
            </a:r>
            <a:r>
              <a:rPr lang="zh-CN" altLang="en-US">
                <a:latin typeface="Times New Roman" pitchFamily="18" charset="0"/>
              </a:rPr>
              <a:t>所示，</a:t>
            </a:r>
          </a:p>
        </p:txBody>
      </p:sp>
      <p:sp>
        <p:nvSpPr>
          <p:cNvPr id="7173" name="Text Box 12"/>
          <p:cNvSpPr txBox="1">
            <a:spLocks noChangeArrowheads="1"/>
          </p:cNvSpPr>
          <p:nvPr/>
        </p:nvSpPr>
        <p:spPr bwMode="auto">
          <a:xfrm>
            <a:off x="360363" y="1882775"/>
            <a:ext cx="3289300" cy="324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88"/>
              </a:lnSpc>
            </a:pPr>
            <a:r>
              <a:rPr lang="zh-CN" altLang="en-US">
                <a:latin typeface="Times New Roman" pitchFamily="18" charset="0"/>
              </a:rPr>
              <a:t>可知两电阻 </a:t>
            </a:r>
            <a:r>
              <a:rPr lang="zh-CN" altLang="zh-CN" sz="2500" i="1">
                <a:latin typeface="Times New Roman" pitchFamily="18" charset="0"/>
              </a:rPr>
              <a:t>R</a:t>
            </a:r>
            <a:r>
              <a:rPr lang="zh-CN" altLang="zh-CN" baseline="-25000">
                <a:latin typeface="Times New Roman" pitchFamily="18" charset="0"/>
              </a:rPr>
              <a:t>1</a:t>
            </a:r>
            <a:r>
              <a:rPr lang="zh-CN" altLang="zh-CN">
                <a:latin typeface="Times New Roman" pitchFamily="18" charset="0"/>
              </a:rPr>
              <a:t>∶</a:t>
            </a:r>
            <a:r>
              <a:rPr lang="zh-CN" altLang="zh-CN" sz="2500" i="1">
                <a:latin typeface="Times New Roman" pitchFamily="18" charset="0"/>
              </a:rPr>
              <a:t>R</a:t>
            </a:r>
            <a:r>
              <a:rPr lang="zh-CN" altLang="zh-CN" baseline="-25000">
                <a:latin typeface="Times New Roman" pitchFamily="18" charset="0"/>
              </a:rPr>
              <a:t>2 </a:t>
            </a:r>
            <a:r>
              <a:rPr lang="zh-CN" altLang="en-US">
                <a:latin typeface="Times New Roman" pitchFamily="18" charset="0"/>
              </a:rPr>
              <a:t>等于</a:t>
            </a:r>
            <a:r>
              <a:rPr lang="zh-CN" altLang="zh-CN">
                <a:latin typeface="Times New Roman" pitchFamily="18" charset="0"/>
              </a:rPr>
              <a:t>(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700"/>
              </a:lnSpc>
            </a:pPr>
            <a:r>
              <a:rPr lang="zh-CN" altLang="zh-CN">
                <a:latin typeface="Times New Roman" pitchFamily="18" charset="0"/>
              </a:rPr>
              <a:t>	A.1∶3</a:t>
            </a: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4205288" y="1933575"/>
            <a:ext cx="1462087" cy="320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76200" algn="l"/>
                <a:tab pos="558800" algn="l"/>
                <a:tab pos="5842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76200" algn="l"/>
                <a:tab pos="558800" algn="l"/>
                <a:tab pos="5842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76200" algn="l"/>
                <a:tab pos="558800" algn="l"/>
                <a:tab pos="5842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76200" algn="l"/>
                <a:tab pos="558800" algn="l"/>
                <a:tab pos="5842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76200" algn="l"/>
                <a:tab pos="558800" algn="l"/>
                <a:tab pos="5842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" algn="l"/>
                <a:tab pos="558800" algn="l"/>
                <a:tab pos="5842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" algn="l"/>
                <a:tab pos="558800" algn="l"/>
                <a:tab pos="5842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" algn="l"/>
                <a:tab pos="558800" algn="l"/>
                <a:tab pos="5842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" algn="l"/>
                <a:tab pos="558800" algn="l"/>
                <a:tab pos="5842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188"/>
              </a:lnSpc>
            </a:pPr>
            <a:r>
              <a:rPr lang="zh-CN" altLang="zh-CN">
                <a:latin typeface="Times New Roman" pitchFamily="18" charset="0"/>
              </a:rPr>
              <a:t>)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3050"/>
              </a:lnSpc>
            </a:pPr>
            <a:r>
              <a:rPr lang="zh-CN" altLang="zh-CN">
                <a:latin typeface="Times New Roman" pitchFamily="18" charset="0"/>
              </a:rPr>
              <a:t>	</a:t>
            </a:r>
            <a:r>
              <a:rPr lang="zh-CN" altLang="en-US">
                <a:latin typeface="Times New Roman" pitchFamily="18" charset="0"/>
              </a:rPr>
              <a:t>图 </a:t>
            </a:r>
            <a:r>
              <a:rPr lang="zh-CN" altLang="zh-CN">
                <a:latin typeface="Times New Roman" pitchFamily="18" charset="0"/>
              </a:rPr>
              <a:t>7-1-2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zh-CN">
                <a:latin typeface="Times New Roman" pitchFamily="18" charset="0"/>
              </a:rPr>
              <a:t>		B.3∶1</a:t>
            </a:r>
          </a:p>
        </p:txBody>
      </p:sp>
      <p:graphicFrame>
        <p:nvGraphicFramePr>
          <p:cNvPr id="7170" name="Object 14"/>
          <p:cNvGraphicFramePr>
            <a:graphicFrameLocks noChangeAspect="1"/>
          </p:cNvGraphicFramePr>
          <p:nvPr/>
        </p:nvGraphicFramePr>
        <p:xfrm>
          <a:off x="368300" y="5397500"/>
          <a:ext cx="8264525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文档" r:id="rId4" imgW="8265004" imgH="593671" progId="Word.Document.12">
                  <p:embed/>
                </p:oleObj>
              </mc:Choice>
              <mc:Fallback>
                <p:oleObj name="文档" r:id="rId4" imgW="8265004" imgH="593671" progId="Word.Document.12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5397500"/>
                        <a:ext cx="8264525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969963" y="2276475"/>
            <a:ext cx="7659687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88"/>
              </a:lnSpc>
            </a:pPr>
            <a:r>
              <a:rPr lang="zh-CN" altLang="en-US">
                <a:solidFill>
                  <a:srgbClr val="0000FF"/>
                </a:solidFill>
                <a:ea typeface="黑体" pitchFamily="49" charset="-122"/>
              </a:rPr>
              <a:t>解析：</a:t>
            </a: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在 </a:t>
            </a: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</a:rPr>
              <a:t>I</a:t>
            </a:r>
            <a:r>
              <a:rPr lang="zh-CN" altLang="zh-CN">
                <a:solidFill>
                  <a:srgbClr val="FF0000"/>
                </a:solidFill>
                <a:latin typeface="Times New Roman" pitchFamily="18" charset="0"/>
              </a:rPr>
              <a:t>-</a:t>
            </a: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</a:rPr>
              <a:t>U </a:t>
            </a: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图象中直线斜率</a:t>
            </a:r>
            <a:r>
              <a:rPr lang="zh-CN" altLang="en-US">
                <a:solidFill>
                  <a:srgbClr val="FF0000"/>
                </a:solidFill>
              </a:rPr>
              <a:t>的倒数等于该导体的电阻，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360363" y="3957638"/>
            <a:ext cx="3810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确</a:t>
            </a:r>
            <a:r>
              <a:rPr lang="zh-CN" altLang="zh-CN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969963" y="4598988"/>
            <a:ext cx="113347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en-US">
                <a:solidFill>
                  <a:srgbClr val="0000FF"/>
                </a:solidFill>
                <a:ea typeface="黑体" pitchFamily="49" charset="-122"/>
              </a:rPr>
              <a:t>答案：</a:t>
            </a:r>
            <a:r>
              <a:rPr lang="zh-CN" altLang="zh-CN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graphicFrame>
        <p:nvGraphicFramePr>
          <p:cNvPr id="17417" name="Object 9"/>
          <p:cNvGraphicFramePr>
            <a:graphicFrameLocks noChangeAspect="1"/>
          </p:cNvGraphicFramePr>
          <p:nvPr/>
        </p:nvGraphicFramePr>
        <p:xfrm>
          <a:off x="368300" y="2919413"/>
          <a:ext cx="8264525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文档" r:id="rId3" imgW="8265004" imgH="791441" progId="Word.Document.12">
                  <p:embed/>
                </p:oleObj>
              </mc:Choice>
              <mc:Fallback>
                <p:oleObj name="文档" r:id="rId3" imgW="8265004" imgH="791441" progId="Word.Document.12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2919413"/>
                        <a:ext cx="8264525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  <p:bldP spid="17415" grpId="0"/>
      <p:bldP spid="174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 descr="ws_5E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700" y="2579688"/>
            <a:ext cx="1714500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60363" y="854075"/>
            <a:ext cx="82804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88"/>
              </a:lnSpc>
            </a:pPr>
            <a:r>
              <a:rPr lang="zh-CN" altLang="zh-CN" sz="1800"/>
              <a:t>	</a:t>
            </a:r>
            <a:r>
              <a:rPr lang="zh-CN" altLang="zh-CN">
                <a:latin typeface="Times New Roman" pitchFamily="18" charset="0"/>
              </a:rPr>
              <a:t>3.</a:t>
            </a:r>
            <a:r>
              <a:rPr lang="zh-CN" altLang="en-US">
                <a:latin typeface="Times New Roman" pitchFamily="18" charset="0"/>
              </a:rPr>
              <a:t>图 </a:t>
            </a:r>
            <a:r>
              <a:rPr lang="zh-CN" altLang="zh-CN">
                <a:latin typeface="Times New Roman" pitchFamily="18" charset="0"/>
              </a:rPr>
              <a:t>7-1-3 </a:t>
            </a:r>
            <a:r>
              <a:rPr lang="zh-CN" altLang="en-US">
                <a:latin typeface="Times New Roman" pitchFamily="18" charset="0"/>
              </a:rPr>
              <a:t>中虚线框内是一未知电路，测得它的两端点 </a:t>
            </a:r>
            <a:r>
              <a:rPr lang="zh-CN" altLang="zh-CN" sz="2500" i="1">
                <a:latin typeface="Times New Roman" pitchFamily="18" charset="0"/>
              </a:rPr>
              <a:t>a</a:t>
            </a:r>
            <a:r>
              <a:rPr lang="zh-CN" altLang="en-US">
                <a:latin typeface="Times New Roman" pitchFamily="18" charset="0"/>
              </a:rPr>
              <a:t>、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zh-CN" sz="2500" i="1">
                <a:latin typeface="Times New Roman" pitchFamily="18" charset="0"/>
              </a:rPr>
              <a:t>b </a:t>
            </a:r>
            <a:r>
              <a:rPr lang="zh-CN" altLang="en-US">
                <a:latin typeface="Times New Roman" pitchFamily="18" charset="0"/>
              </a:rPr>
              <a:t>之间电阻是 </a:t>
            </a:r>
            <a:r>
              <a:rPr lang="zh-CN" altLang="zh-CN" sz="2500" i="1">
                <a:latin typeface="Times New Roman" pitchFamily="18" charset="0"/>
              </a:rPr>
              <a:t>R</a:t>
            </a:r>
            <a:r>
              <a:rPr lang="zh-CN" altLang="en-US">
                <a:latin typeface="Times New Roman" pitchFamily="18" charset="0"/>
              </a:rPr>
              <a:t>，在 </a:t>
            </a:r>
            <a:r>
              <a:rPr lang="zh-CN" altLang="zh-CN" sz="2500" i="1">
                <a:latin typeface="Times New Roman" pitchFamily="18" charset="0"/>
              </a:rPr>
              <a:t>a</a:t>
            </a:r>
            <a:r>
              <a:rPr lang="zh-CN" altLang="en-US">
                <a:latin typeface="Times New Roman" pitchFamily="18" charset="0"/>
              </a:rPr>
              <a:t>、</a:t>
            </a:r>
            <a:r>
              <a:rPr lang="zh-CN" altLang="zh-CN" sz="2500" i="1">
                <a:latin typeface="Times New Roman" pitchFamily="18" charset="0"/>
              </a:rPr>
              <a:t>b </a:t>
            </a:r>
            <a:r>
              <a:rPr lang="zh-CN" altLang="en-US">
                <a:latin typeface="Times New Roman" pitchFamily="18" charset="0"/>
              </a:rPr>
              <a:t>之间加上电压 </a:t>
            </a:r>
            <a:r>
              <a:rPr lang="zh-CN" altLang="zh-CN" sz="2500" i="1">
                <a:latin typeface="Times New Roman" pitchFamily="18" charset="0"/>
              </a:rPr>
              <a:t>U</a:t>
            </a:r>
            <a:r>
              <a:rPr lang="zh-CN" altLang="en-US">
                <a:latin typeface="Times New Roman" pitchFamily="18" charset="0"/>
              </a:rPr>
              <a:t>，测得流过电路的电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819775" y="2090738"/>
            <a:ext cx="101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188"/>
              </a:lnSpc>
            </a:pPr>
            <a:r>
              <a:rPr lang="zh-CN" altLang="zh-CN">
                <a:latin typeface="Times New Roman" pitchFamily="18" charset="0"/>
              </a:rPr>
              <a:t>)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60363" y="2039938"/>
            <a:ext cx="4964112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39243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39243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39243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39243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39243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243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243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243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243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88"/>
              </a:lnSpc>
            </a:pPr>
            <a:r>
              <a:rPr lang="zh-CN" altLang="en-US">
                <a:latin typeface="Times New Roman" pitchFamily="18" charset="0"/>
              </a:rPr>
              <a:t>流为 </a:t>
            </a:r>
            <a:r>
              <a:rPr lang="zh-CN" altLang="zh-CN" sz="2500" i="1">
                <a:latin typeface="Times New Roman" pitchFamily="18" charset="0"/>
              </a:rPr>
              <a:t>I</a:t>
            </a:r>
            <a:r>
              <a:rPr lang="zh-CN" altLang="en-US">
                <a:latin typeface="Times New Roman" pitchFamily="18" charset="0"/>
              </a:rPr>
              <a:t>，则未知电路的电功率一定是</a:t>
            </a:r>
            <a:r>
              <a:rPr lang="zh-CN" altLang="zh-CN">
                <a:latin typeface="Times New Roman" pitchFamily="18" charset="0"/>
              </a:rPr>
              <a:t>(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913"/>
              </a:lnSpc>
            </a:pPr>
            <a:r>
              <a:rPr lang="zh-CN" altLang="zh-CN">
                <a:latin typeface="Times New Roman" pitchFamily="18" charset="0"/>
              </a:rPr>
              <a:t>	</a:t>
            </a:r>
            <a:r>
              <a:rPr lang="zh-CN" altLang="en-US">
                <a:latin typeface="Times New Roman" pitchFamily="18" charset="0"/>
              </a:rPr>
              <a:t>图 </a:t>
            </a:r>
            <a:r>
              <a:rPr lang="zh-CN" altLang="zh-CN">
                <a:latin typeface="Times New Roman" pitchFamily="18" charset="0"/>
              </a:rPr>
              <a:t>7-1-3</a:t>
            </a:r>
          </a:p>
        </p:txBody>
      </p:sp>
      <p:graphicFrame>
        <p:nvGraphicFramePr>
          <p:cNvPr id="9218" name="Object 11"/>
          <p:cNvGraphicFramePr>
            <a:graphicFrameLocks noChangeAspect="1"/>
          </p:cNvGraphicFramePr>
          <p:nvPr/>
        </p:nvGraphicFramePr>
        <p:xfrm>
          <a:off x="368300" y="5295900"/>
          <a:ext cx="8264525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文档" r:id="rId4" imgW="8265004" imgH="910104" progId="Word.Document.12">
                  <p:embed/>
                </p:oleObj>
              </mc:Choice>
              <mc:Fallback>
                <p:oleObj name="文档" r:id="rId4" imgW="8265004" imgH="910104" progId="Word.Document.1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5295900"/>
                        <a:ext cx="8264525" cy="90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60363" y="2778125"/>
            <a:ext cx="8278812" cy="151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 sz="1800"/>
              <a:t>	</a:t>
            </a:r>
            <a:r>
              <a:rPr lang="zh-CN" altLang="en-US">
                <a:solidFill>
                  <a:srgbClr val="0000FF"/>
                </a:solidFill>
                <a:ea typeface="黑体" pitchFamily="49" charset="-122"/>
              </a:rPr>
              <a:t>解析：</a:t>
            </a:r>
            <a:r>
              <a:rPr lang="zh-CN" altLang="zh-CN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、</a:t>
            </a:r>
            <a:r>
              <a:rPr lang="zh-CN" altLang="zh-CN">
                <a:solidFill>
                  <a:srgbClr val="FF0000"/>
                </a:solidFill>
                <a:latin typeface="Times New Roman" pitchFamily="18" charset="0"/>
              </a:rPr>
              <a:t>B </a:t>
            </a: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的表达式只适用于纯电阻电路，</a:t>
            </a:r>
            <a:r>
              <a:rPr lang="zh-CN" altLang="zh-CN">
                <a:solidFill>
                  <a:srgbClr val="FF0000"/>
                </a:solidFill>
                <a:latin typeface="Times New Roman" pitchFamily="18" charset="0"/>
              </a:rPr>
              <a:t>D </a:t>
            </a: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项表达式表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lnSpc>
                <a:spcPts val="2500"/>
              </a:lnSpc>
            </a:pP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示在非纯电阻电路中的输出功率，虚线框中无论是纯电阻电路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lnSpc>
                <a:spcPts val="2863"/>
              </a:lnSpc>
            </a:pP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还是非纯电阻电路，电功率 </a:t>
            </a: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</a:rPr>
              <a:t>P</a:t>
            </a: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＝</a:t>
            </a: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</a:rPr>
              <a:t>UI </a:t>
            </a: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总是适用的，</a:t>
            </a:r>
            <a:r>
              <a:rPr lang="zh-CN" altLang="zh-CN">
                <a:solidFill>
                  <a:srgbClr val="FF0000"/>
                </a:solidFill>
                <a:latin typeface="Times New Roman" pitchFamily="18" charset="0"/>
              </a:rPr>
              <a:t>C </a:t>
            </a: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正确</a:t>
            </a:r>
            <a:r>
              <a:rPr lang="zh-CN" altLang="zh-CN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969963" y="4559300"/>
            <a:ext cx="11176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en-US">
                <a:solidFill>
                  <a:srgbClr val="0000FF"/>
                </a:solidFill>
                <a:ea typeface="黑体" pitchFamily="49" charset="-122"/>
              </a:rPr>
              <a:t>答案：</a:t>
            </a:r>
            <a:r>
              <a:rPr lang="zh-CN" altLang="zh-CN">
                <a:solidFill>
                  <a:srgbClr val="FF0000"/>
                </a:solidFill>
                <a:latin typeface="Times New Roman" pitchFamily="18" charset="0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ws_5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7900" y="3340100"/>
            <a:ext cx="2425700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284163" y="1619250"/>
            <a:ext cx="8561387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88"/>
              </a:lnSpc>
            </a:pPr>
            <a:r>
              <a:rPr lang="zh-CN" altLang="zh-CN" sz="1800"/>
              <a:t>	</a:t>
            </a:r>
            <a:r>
              <a:rPr lang="zh-CN" altLang="zh-CN">
                <a:latin typeface="Times New Roman" pitchFamily="18" charset="0"/>
              </a:rPr>
              <a:t>4.</a:t>
            </a:r>
            <a:r>
              <a:rPr lang="zh-CN" altLang="en-US">
                <a:latin typeface="Times New Roman" pitchFamily="18" charset="0"/>
              </a:rPr>
              <a:t>如图 </a:t>
            </a:r>
            <a:r>
              <a:rPr lang="zh-CN" altLang="zh-CN">
                <a:latin typeface="Times New Roman" pitchFamily="18" charset="0"/>
              </a:rPr>
              <a:t>7-1-4 </a:t>
            </a:r>
            <a:r>
              <a:rPr lang="zh-CN" altLang="en-US">
                <a:latin typeface="Times New Roman" pitchFamily="18" charset="0"/>
              </a:rPr>
              <a:t>所示，</a:t>
            </a:r>
            <a:r>
              <a:rPr lang="zh-CN" altLang="zh-CN" sz="2500" i="1">
                <a:latin typeface="Times New Roman" pitchFamily="18" charset="0"/>
              </a:rPr>
              <a:t>R</a:t>
            </a:r>
            <a:r>
              <a:rPr lang="zh-CN" altLang="zh-CN" baseline="-25000">
                <a:latin typeface="Times New Roman" pitchFamily="18" charset="0"/>
              </a:rPr>
              <a:t>1</a:t>
            </a:r>
            <a:r>
              <a:rPr lang="zh-CN" altLang="zh-CN" sz="1600">
                <a:latin typeface="Times New Roman" pitchFamily="18" charset="0"/>
              </a:rPr>
              <a:t> </a:t>
            </a:r>
            <a:r>
              <a:rPr lang="zh-CN" altLang="en-US">
                <a:latin typeface="Times New Roman" pitchFamily="18" charset="0"/>
              </a:rPr>
              <a:t>和 </a:t>
            </a:r>
            <a:r>
              <a:rPr lang="zh-CN" altLang="zh-CN" sz="2500" i="1">
                <a:latin typeface="Times New Roman" pitchFamily="18" charset="0"/>
              </a:rPr>
              <a:t>R</a:t>
            </a:r>
            <a:r>
              <a:rPr lang="zh-CN" altLang="zh-CN" baseline="-25000">
                <a:latin typeface="Times New Roman" pitchFamily="18" charset="0"/>
              </a:rPr>
              <a:t>2 </a:t>
            </a:r>
            <a:r>
              <a:rPr lang="zh-CN" altLang="en-US">
                <a:latin typeface="Times New Roman" pitchFamily="18" charset="0"/>
              </a:rPr>
              <a:t>是材料相同、厚度相同、表面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en-US">
                <a:latin typeface="Times New Roman" pitchFamily="18" charset="0"/>
              </a:rPr>
              <a:t>均为正方</a:t>
            </a:r>
            <a:r>
              <a:rPr lang="zh-CN" altLang="en-US"/>
              <a:t>形的导体，</a:t>
            </a:r>
            <a:r>
              <a:rPr lang="zh-CN" altLang="zh-CN" sz="2500" i="1">
                <a:latin typeface="Times New Roman" pitchFamily="18" charset="0"/>
              </a:rPr>
              <a:t>R</a:t>
            </a:r>
            <a:r>
              <a:rPr lang="zh-CN" altLang="zh-CN" baseline="-25000">
                <a:latin typeface="Times New Roman" pitchFamily="18" charset="0"/>
              </a:rPr>
              <a:t>1</a:t>
            </a:r>
            <a:r>
              <a:rPr lang="zh-CN" altLang="zh-CN" sz="1600">
                <a:latin typeface="Times New Roman" pitchFamily="18" charset="0"/>
              </a:rPr>
              <a:t> </a:t>
            </a:r>
            <a:r>
              <a:rPr lang="zh-CN" altLang="en-US">
                <a:latin typeface="Times New Roman" pitchFamily="18" charset="0"/>
              </a:rPr>
              <a:t>边长为 </a:t>
            </a:r>
            <a:r>
              <a:rPr lang="zh-CN" altLang="zh-CN">
                <a:latin typeface="Times New Roman" pitchFamily="18" charset="0"/>
              </a:rPr>
              <a:t>2</a:t>
            </a:r>
            <a:r>
              <a:rPr lang="zh-CN" altLang="zh-CN" sz="2500" i="1">
                <a:latin typeface="Times New Roman" pitchFamily="18" charset="0"/>
              </a:rPr>
              <a:t>L</a:t>
            </a:r>
            <a:r>
              <a:rPr lang="zh-CN" altLang="en-US">
                <a:latin typeface="Times New Roman" pitchFamily="18" charset="0"/>
              </a:rPr>
              <a:t>，</a:t>
            </a:r>
            <a:r>
              <a:rPr lang="zh-CN" altLang="zh-CN" sz="2500" i="1">
                <a:latin typeface="Times New Roman" pitchFamily="18" charset="0"/>
              </a:rPr>
              <a:t>R</a:t>
            </a:r>
            <a:r>
              <a:rPr lang="zh-CN" altLang="zh-CN" baseline="-25000">
                <a:latin typeface="Times New Roman" pitchFamily="18" charset="0"/>
              </a:rPr>
              <a:t>2 </a:t>
            </a:r>
            <a:r>
              <a:rPr lang="zh-CN" altLang="en-US">
                <a:latin typeface="Times New Roman" pitchFamily="18" charset="0"/>
              </a:rPr>
              <a:t>边长为 </a:t>
            </a:r>
            <a:r>
              <a:rPr lang="zh-CN" altLang="zh-CN" sz="2500" i="1">
                <a:latin typeface="Times New Roman" pitchFamily="18" charset="0"/>
              </a:rPr>
              <a:t>L</a:t>
            </a:r>
            <a:r>
              <a:rPr lang="zh-CN" altLang="en-US">
                <a:latin typeface="Times New Roman" pitchFamily="18" charset="0"/>
              </a:rPr>
              <a:t>，若</a:t>
            </a:r>
            <a:r>
              <a:rPr lang="zh-CN" altLang="zh-CN" sz="2500" i="1">
                <a:latin typeface="Times New Roman" pitchFamily="18" charset="0"/>
              </a:rPr>
              <a:t>R</a:t>
            </a:r>
            <a:r>
              <a:rPr lang="zh-CN" altLang="zh-CN" baseline="-25000">
                <a:latin typeface="Times New Roman" pitchFamily="18" charset="0"/>
              </a:rPr>
              <a:t>1</a:t>
            </a:r>
            <a:r>
              <a:rPr lang="zh-CN" altLang="zh-CN" sz="1600">
                <a:latin typeface="Times New Roman" pitchFamily="18" charset="0"/>
              </a:rPr>
              <a:t> </a:t>
            </a:r>
            <a:r>
              <a:rPr lang="zh-CN" altLang="en-US">
                <a:latin typeface="Times New Roman" pitchFamily="18" charset="0"/>
              </a:rPr>
              <a:t>的阻值为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284163" y="2805113"/>
            <a:ext cx="28368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88"/>
              </a:lnSpc>
            </a:pPr>
            <a:r>
              <a:rPr lang="zh-CN" altLang="zh-CN">
                <a:latin typeface="Times New Roman" pitchFamily="18" charset="0"/>
              </a:rPr>
              <a:t>8 Ω</a:t>
            </a:r>
            <a:r>
              <a:rPr lang="zh-CN" altLang="en-US">
                <a:latin typeface="Times New Roman" pitchFamily="18" charset="0"/>
              </a:rPr>
              <a:t>，则 </a:t>
            </a:r>
            <a:r>
              <a:rPr lang="zh-CN" altLang="zh-CN" sz="2500" i="1">
                <a:latin typeface="Times New Roman" pitchFamily="18" charset="0"/>
              </a:rPr>
              <a:t>R</a:t>
            </a:r>
            <a:r>
              <a:rPr lang="zh-CN" altLang="zh-CN" baseline="-25000">
                <a:latin typeface="Times New Roman" pitchFamily="18" charset="0"/>
              </a:rPr>
              <a:t>2</a:t>
            </a:r>
            <a:r>
              <a:rPr lang="zh-CN" altLang="zh-CN" sz="1600">
                <a:latin typeface="Times New Roman" pitchFamily="18" charset="0"/>
              </a:rPr>
              <a:t> </a:t>
            </a:r>
            <a:r>
              <a:rPr lang="zh-CN" altLang="en-US">
                <a:latin typeface="Times New Roman" pitchFamily="18" charset="0"/>
              </a:rPr>
              <a:t>的阻值为</a:t>
            </a:r>
            <a:r>
              <a:rPr lang="zh-CN" altLang="zh-CN">
                <a:latin typeface="Times New Roman" pitchFamily="18" charset="0"/>
              </a:rPr>
              <a:t>(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3689350" y="2854325"/>
            <a:ext cx="1016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188"/>
              </a:lnSpc>
            </a:pPr>
            <a:r>
              <a:rPr lang="zh-CN" altLang="zh-CN">
                <a:latin typeface="Times New Roman" pitchFamily="18" charset="0"/>
              </a:rPr>
              <a:t>)</a:t>
            </a: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4208463" y="4643438"/>
            <a:ext cx="1039812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en-US">
                <a:latin typeface="Times New Roman" pitchFamily="18" charset="0"/>
              </a:rPr>
              <a:t>图 </a:t>
            </a:r>
            <a:r>
              <a:rPr lang="zh-CN" altLang="zh-CN">
                <a:latin typeface="Times New Roman" pitchFamily="18" charset="0"/>
              </a:rPr>
              <a:t>7-1-4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893763" y="5265738"/>
            <a:ext cx="7493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188"/>
              </a:lnSpc>
            </a:pPr>
            <a:r>
              <a:rPr lang="zh-CN" altLang="zh-CN">
                <a:latin typeface="Times New Roman" pitchFamily="18" charset="0"/>
              </a:rPr>
              <a:t>A.4 Ω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2559050" y="5265738"/>
            <a:ext cx="73501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188"/>
              </a:lnSpc>
            </a:pPr>
            <a:r>
              <a:rPr lang="zh-CN" altLang="zh-CN">
                <a:latin typeface="Times New Roman" pitchFamily="18" charset="0"/>
              </a:rPr>
              <a:t>B.8 Ω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4360863" y="5265738"/>
            <a:ext cx="88741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188"/>
              </a:lnSpc>
            </a:pPr>
            <a:r>
              <a:rPr lang="zh-CN" altLang="zh-CN">
                <a:latin typeface="Times New Roman" pitchFamily="18" charset="0"/>
              </a:rPr>
              <a:t>C.16 Ω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6313488" y="5265738"/>
            <a:ext cx="9048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188"/>
              </a:lnSpc>
            </a:pPr>
            <a:r>
              <a:rPr lang="zh-CN" altLang="zh-CN">
                <a:latin typeface="Times New Roman" pitchFamily="18" charset="0"/>
              </a:rPr>
              <a:t>D.64 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969963" y="4584700"/>
            <a:ext cx="11176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en-US">
                <a:solidFill>
                  <a:srgbClr val="0000FF"/>
                </a:solidFill>
                <a:ea typeface="黑体" pitchFamily="49" charset="-122"/>
              </a:rPr>
              <a:t>答案：</a:t>
            </a:r>
            <a:r>
              <a:rPr lang="zh-CN" altLang="zh-CN">
                <a:solidFill>
                  <a:srgbClr val="FF0000"/>
                </a:solidFill>
                <a:latin typeface="Times New Roman" pitchFamily="18" charset="0"/>
              </a:rPr>
              <a:t>B</a:t>
            </a:r>
          </a:p>
        </p:txBody>
      </p:sp>
      <p:graphicFrame>
        <p:nvGraphicFramePr>
          <p:cNvPr id="21516" name="Object 12"/>
          <p:cNvGraphicFramePr>
            <a:graphicFrameLocks noChangeAspect="1"/>
          </p:cNvGraphicFramePr>
          <p:nvPr/>
        </p:nvGraphicFramePr>
        <p:xfrm>
          <a:off x="368300" y="2419350"/>
          <a:ext cx="8264525" cy="186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文档" r:id="rId3" imgW="8245957" imgH="1865155" progId="Word.Document.12">
                  <p:embed/>
                </p:oleObj>
              </mc:Choice>
              <mc:Fallback>
                <p:oleObj name="文档" r:id="rId3" imgW="8245957" imgH="1865155" progId="Word.Document.12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2419350"/>
                        <a:ext cx="8264525" cy="186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ws_5E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800" y="711200"/>
            <a:ext cx="50800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099" name="Group 3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290513" y="1317625"/>
          <a:ext cx="8413750" cy="4772026"/>
        </p:xfrm>
        <a:graphic>
          <a:graphicData uri="http://schemas.openxmlformats.org/drawingml/2006/table">
            <a:tbl>
              <a:tblPr/>
              <a:tblGrid>
                <a:gridCol w="4464050">
                  <a:extLst>
                    <a:ext uri="{9D8B030D-6E8A-4147-A177-3AD203B41FA5}"/>
                  </a:extLst>
                </a:gridCol>
                <a:gridCol w="800100">
                  <a:extLst>
                    <a:ext uri="{9D8B030D-6E8A-4147-A177-3AD203B41FA5}"/>
                  </a:extLst>
                </a:gridCol>
                <a:gridCol w="3149600">
                  <a:extLst>
                    <a:ext uri="{9D8B030D-6E8A-4147-A177-3AD203B41FA5}"/>
                  </a:extLst>
                </a:gridCol>
              </a:tblGrid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Arial" pitchFamily="34" charset="0"/>
                          <a:ea typeface="黑体" pitchFamily="49" charset="-122"/>
                        </a:rPr>
                        <a:t>考点内容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Arial" pitchFamily="34" charset="0"/>
                          <a:ea typeface="黑体" pitchFamily="49" charset="-122"/>
                        </a:rPr>
                        <a:t>要求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Arial" pitchFamily="34" charset="0"/>
                          <a:ea typeface="黑体" pitchFamily="49" charset="-122"/>
                        </a:rPr>
                        <a:t>热点考向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2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1.</a:t>
                      </a:r>
                      <a:r>
                        <a:rPr kumimoji="0" lang="zh-CN" sz="22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欧姆定律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Ⅱ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3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1.</a:t>
                      </a: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闭合电路的欧姆定律、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6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电功和电功率是重点，高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8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考题以基本概念、基本规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8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律的实际应用及电路的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0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综合</a:t>
                      </a:r>
                      <a:r>
                        <a:rPr kumimoji="0" lang="zh-CN" alt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(</a:t>
                      </a: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动态</a:t>
                      </a:r>
                      <a:r>
                        <a:rPr kumimoji="0" lang="zh-CN" alt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)</a:t>
                      </a: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分析为主，通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6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常与电磁感应、交变电流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0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综合考查</a:t>
                      </a:r>
                      <a:r>
                        <a:rPr kumimoji="0" lang="zh-CN" alt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8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2.</a:t>
                      </a: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本章实验较多，高考题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6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向实验的拓展与创新方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8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向发</a:t>
                      </a: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Arial" pitchFamily="34" charset="0"/>
                          <a:ea typeface="宋体" pitchFamily="2" charset="-122"/>
                        </a:rPr>
                        <a:t>展，主要考查学生对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8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Arial" pitchFamily="34" charset="0"/>
                          <a:ea typeface="宋体" pitchFamily="2" charset="-122"/>
                        </a:rPr>
                        <a:t>知识、方法的迁移能力和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0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Arial" pitchFamily="34" charset="0"/>
                          <a:ea typeface="宋体" pitchFamily="2" charset="-122"/>
                        </a:rPr>
                        <a:t>解决实际问题的能力</a:t>
                      </a:r>
                      <a:r>
                        <a:rPr kumimoji="0" lang="zh-CN" alt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.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2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2.</a:t>
                      </a:r>
                      <a:r>
                        <a:rPr kumimoji="0" lang="zh-CN" sz="22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电阻定律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Ⅰ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3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2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3.</a:t>
                      </a:r>
                      <a:r>
                        <a:rPr kumimoji="0" lang="zh-CN" sz="22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电阻的串联、并联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Ⅰ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2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4.</a:t>
                      </a:r>
                      <a:r>
                        <a:rPr kumimoji="0" lang="zh-CN" sz="22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电源的电动势和内阻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Ⅱ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5.</a:t>
                      </a: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闭合电路的欧姆定律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2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Ⅱ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3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6.</a:t>
                      </a: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电功率、焦耳定律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2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Ⅰ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730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3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7.</a:t>
                      </a: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实验七：测定金属的电阻率</a:t>
                      </a:r>
                      <a:r>
                        <a:rPr kumimoji="0" lang="zh-CN" alt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(</a:t>
                      </a: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同时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8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练习使用螺旋测微器</a:t>
                      </a:r>
                      <a:r>
                        <a:rPr kumimoji="0" lang="zh-CN" alt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2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—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728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3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8.</a:t>
                      </a: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实验八：描绘小电珠的伏安特性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6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曲线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2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—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9.</a:t>
                      </a: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实验九：测定电源的电动势和内阻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2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—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10.</a:t>
                      </a: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实验十：练习使用多用电表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2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—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2" descr="ws_5E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1231900"/>
            <a:ext cx="25273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 Box 40"/>
          <p:cNvSpPr txBox="1">
            <a:spLocks noChangeArrowheads="1"/>
          </p:cNvSpPr>
          <p:nvPr/>
        </p:nvSpPr>
        <p:spPr bwMode="auto">
          <a:xfrm>
            <a:off x="969963" y="2105025"/>
            <a:ext cx="8382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en-US">
                <a:latin typeface="黑体" pitchFamily="49" charset="-122"/>
                <a:ea typeface="黑体" pitchFamily="49" charset="-122"/>
              </a:rPr>
              <a:t>热点 </a:t>
            </a:r>
            <a:r>
              <a:rPr lang="zh-CN" altLang="zh-CN">
                <a:latin typeface="Times New Roman" pitchFamily="18" charset="0"/>
              </a:rPr>
              <a:t>1</a:t>
            </a:r>
          </a:p>
        </p:txBody>
      </p:sp>
      <p:sp>
        <p:nvSpPr>
          <p:cNvPr id="11269" name="Text Box 41"/>
          <p:cNvSpPr txBox="1">
            <a:spLocks noChangeArrowheads="1"/>
          </p:cNvSpPr>
          <p:nvPr/>
        </p:nvSpPr>
        <p:spPr bwMode="auto">
          <a:xfrm>
            <a:off x="2112963" y="2105025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ea typeface="黑体" pitchFamily="49" charset="-122"/>
              </a:rPr>
              <a:t>电流的理解与计算</a:t>
            </a:r>
          </a:p>
        </p:txBody>
      </p:sp>
      <p:sp>
        <p:nvSpPr>
          <p:cNvPr id="11270" name="Text Box 42"/>
          <p:cNvSpPr txBox="1">
            <a:spLocks noChangeArrowheads="1"/>
          </p:cNvSpPr>
          <p:nvPr/>
        </p:nvSpPr>
        <p:spPr bwMode="auto">
          <a:xfrm>
            <a:off x="969963" y="2697163"/>
            <a:ext cx="142240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>
                <a:latin typeface="Times New Roman" pitchFamily="18" charset="0"/>
              </a:rPr>
              <a:t>[</a:t>
            </a:r>
            <a:r>
              <a:rPr lang="zh-CN" altLang="en-US">
                <a:latin typeface="黑体" pitchFamily="49" charset="-122"/>
                <a:ea typeface="黑体" pitchFamily="49" charset="-122"/>
              </a:rPr>
              <a:t>热点归纳</a:t>
            </a:r>
            <a:r>
              <a:rPr lang="zh-CN" altLang="zh-CN">
                <a:latin typeface="Times New Roman" pitchFamily="18" charset="0"/>
                <a:ea typeface="黑体" pitchFamily="49" charset="-122"/>
              </a:rPr>
              <a:t>]</a:t>
            </a:r>
          </a:p>
        </p:txBody>
      </p:sp>
      <p:graphicFrame>
        <p:nvGraphicFramePr>
          <p:cNvPr id="11266" name="Object 43"/>
          <p:cNvGraphicFramePr>
            <a:graphicFrameLocks noChangeAspect="1"/>
          </p:cNvGraphicFramePr>
          <p:nvPr/>
        </p:nvGraphicFramePr>
        <p:xfrm>
          <a:off x="293688" y="3276600"/>
          <a:ext cx="8413750" cy="228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文档" r:id="rId4" imgW="8414505" imgH="2287305" progId="Word.Document.12">
                  <p:embed/>
                </p:oleObj>
              </mc:Choice>
              <mc:Fallback>
                <p:oleObj name="文档" r:id="rId4" imgW="8414505" imgH="2287305" progId="Word.Document.12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8" y="3276600"/>
                        <a:ext cx="8413750" cy="228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54"/>
          <p:cNvSpPr txBox="1">
            <a:spLocks noChangeArrowheads="1"/>
          </p:cNvSpPr>
          <p:nvPr/>
        </p:nvSpPr>
        <p:spPr bwMode="auto">
          <a:xfrm>
            <a:off x="360363" y="765175"/>
            <a:ext cx="914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zh-CN"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>
                <a:latin typeface="楷体_GB2312" pitchFamily="49" charset="-122"/>
                <a:ea typeface="楷体_GB2312" pitchFamily="49" charset="-122"/>
              </a:rPr>
              <a:t>续表</a:t>
            </a:r>
            <a:r>
              <a:rPr lang="zh-CN" altLang="zh-CN">
                <a:latin typeface="楷体_GB2312" pitchFamily="49" charset="-122"/>
                <a:ea typeface="楷体_GB2312" pitchFamily="49" charset="-122"/>
              </a:rPr>
              <a:t>)</a:t>
            </a:r>
          </a:p>
        </p:txBody>
      </p:sp>
      <p:graphicFrame>
        <p:nvGraphicFramePr>
          <p:cNvPr id="12290" name="Object 55"/>
          <p:cNvGraphicFramePr>
            <a:graphicFrameLocks noChangeAspect="1"/>
          </p:cNvGraphicFramePr>
          <p:nvPr/>
        </p:nvGraphicFramePr>
        <p:xfrm>
          <a:off x="293688" y="1212850"/>
          <a:ext cx="8413750" cy="513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文档" r:id="rId3" imgW="8414505" imgH="5135199" progId="Word.Document.12">
                  <p:embed/>
                </p:oleObj>
              </mc:Choice>
              <mc:Fallback>
                <p:oleObj name="文档" r:id="rId3" imgW="8414505" imgH="5135199" progId="Word.Document.12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8" y="1212850"/>
                        <a:ext cx="8413750" cy="513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4" descr="ws_5E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525" y="2273300"/>
            <a:ext cx="18161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Text Box 7"/>
          <p:cNvSpPr txBox="1">
            <a:spLocks noChangeArrowheads="1"/>
          </p:cNvSpPr>
          <p:nvPr/>
        </p:nvSpPr>
        <p:spPr bwMode="auto">
          <a:xfrm>
            <a:off x="969963" y="763588"/>
            <a:ext cx="83820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en-US">
                <a:latin typeface="黑体" pitchFamily="49" charset="-122"/>
                <a:ea typeface="黑体" pitchFamily="49" charset="-122"/>
              </a:rPr>
              <a:t>考向 </a:t>
            </a:r>
            <a:r>
              <a:rPr lang="zh-CN" altLang="zh-CN">
                <a:latin typeface="Times New Roman" pitchFamily="18" charset="0"/>
              </a:rPr>
              <a:t>1</a:t>
            </a:r>
          </a:p>
        </p:txBody>
      </p:sp>
      <p:sp>
        <p:nvSpPr>
          <p:cNvPr id="13317" name="Text Box 8"/>
          <p:cNvSpPr txBox="1">
            <a:spLocks noChangeArrowheads="1"/>
          </p:cNvSpPr>
          <p:nvPr/>
        </p:nvSpPr>
        <p:spPr bwMode="auto">
          <a:xfrm>
            <a:off x="2112963" y="763588"/>
            <a:ext cx="1828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ea typeface="黑体" pitchFamily="49" charset="-122"/>
              </a:rPr>
              <a:t>电流的定义式</a:t>
            </a:r>
          </a:p>
        </p:txBody>
      </p:sp>
      <p:sp>
        <p:nvSpPr>
          <p:cNvPr id="13318" name="Text Box 9"/>
          <p:cNvSpPr txBox="1">
            <a:spLocks noChangeArrowheads="1"/>
          </p:cNvSpPr>
          <p:nvPr/>
        </p:nvSpPr>
        <p:spPr bwMode="auto">
          <a:xfrm>
            <a:off x="360363" y="1296988"/>
            <a:ext cx="8402637" cy="248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88"/>
              </a:lnSpc>
            </a:pPr>
            <a:r>
              <a:rPr lang="zh-CN" altLang="zh-CN" sz="1800"/>
              <a:t>	</a:t>
            </a:r>
            <a:r>
              <a:rPr lang="zh-CN" altLang="zh-CN">
                <a:latin typeface="黑体" pitchFamily="49" charset="-122"/>
                <a:ea typeface="黑体" pitchFamily="49" charset="-122"/>
              </a:rPr>
              <a:t>【</a:t>
            </a:r>
            <a:r>
              <a:rPr lang="zh-CN" altLang="en-US">
                <a:latin typeface="黑体" pitchFamily="49" charset="-122"/>
                <a:ea typeface="黑体" pitchFamily="49" charset="-122"/>
              </a:rPr>
              <a:t>典题 </a:t>
            </a:r>
            <a:r>
              <a:rPr lang="zh-CN" altLang="zh-CN">
                <a:latin typeface="Times New Roman" pitchFamily="18" charset="0"/>
              </a:rPr>
              <a:t>1</a:t>
            </a:r>
            <a:r>
              <a:rPr lang="zh-CN" altLang="zh-CN">
                <a:latin typeface="黑体" pitchFamily="49" charset="-122"/>
                <a:ea typeface="黑体" pitchFamily="49" charset="-122"/>
              </a:rPr>
              <a:t>】</a:t>
            </a:r>
            <a:r>
              <a:rPr lang="zh-CN" altLang="en-US">
                <a:latin typeface="Times New Roman" pitchFamily="18" charset="0"/>
              </a:rPr>
              <a:t>如图 </a:t>
            </a:r>
            <a:r>
              <a:rPr lang="zh-CN" altLang="zh-CN">
                <a:latin typeface="Times New Roman" pitchFamily="18" charset="0"/>
              </a:rPr>
              <a:t>7-1-5 </a:t>
            </a:r>
            <a:r>
              <a:rPr lang="zh-CN" altLang="en-US">
                <a:latin typeface="Times New Roman" pitchFamily="18" charset="0"/>
              </a:rPr>
              <a:t>所示为一磁流体发电机示意图，</a:t>
            </a:r>
            <a:r>
              <a:rPr lang="zh-CN" altLang="zh-CN" sz="2500" i="1">
                <a:latin typeface="Times New Roman" pitchFamily="18" charset="0"/>
              </a:rPr>
              <a:t>A</a:t>
            </a:r>
            <a:r>
              <a:rPr lang="zh-CN" altLang="en-US">
                <a:latin typeface="Times New Roman" pitchFamily="18" charset="0"/>
              </a:rPr>
              <a:t>、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3200"/>
              </a:lnSpc>
            </a:pPr>
            <a:r>
              <a:rPr lang="zh-CN" altLang="zh-CN" sz="2500" i="1">
                <a:latin typeface="Times New Roman" pitchFamily="18" charset="0"/>
              </a:rPr>
              <a:t>B </a:t>
            </a:r>
            <a:r>
              <a:rPr lang="zh-CN" altLang="en-US">
                <a:latin typeface="Times New Roman" pitchFamily="18" charset="0"/>
              </a:rPr>
              <a:t>是平行正对的金属板，等离子体</a:t>
            </a:r>
            <a:r>
              <a:rPr lang="zh-CN" altLang="zh-CN">
                <a:latin typeface="Times New Roman" pitchFamily="18" charset="0"/>
              </a:rPr>
              <a:t>(</a:t>
            </a:r>
            <a:r>
              <a:rPr lang="zh-CN" altLang="en-US">
                <a:latin typeface="Times New Roman" pitchFamily="18" charset="0"/>
              </a:rPr>
              <a:t>电离的气体，由自由电子和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3213"/>
              </a:lnSpc>
            </a:pPr>
            <a:r>
              <a:rPr lang="zh-CN" altLang="en-US">
                <a:latin typeface="Times New Roman" pitchFamily="18" charset="0"/>
              </a:rPr>
              <a:t>阳离子构成</a:t>
            </a:r>
            <a:r>
              <a:rPr lang="zh-CN" altLang="en-US"/>
              <a:t>，整体呈电中性</a:t>
            </a:r>
            <a:r>
              <a:rPr lang="zh-CN" altLang="zh-CN">
                <a:latin typeface="Times New Roman" pitchFamily="18" charset="0"/>
              </a:rPr>
              <a:t>)</a:t>
            </a:r>
            <a:r>
              <a:rPr lang="zh-CN" altLang="en-US">
                <a:latin typeface="Times New Roman" pitchFamily="18" charset="0"/>
              </a:rPr>
              <a:t>从左侧进入，在 </a:t>
            </a:r>
            <a:r>
              <a:rPr lang="zh-CN" altLang="zh-CN" sz="2500" i="1">
                <a:latin typeface="Times New Roman" pitchFamily="18" charset="0"/>
              </a:rPr>
              <a:t>t</a:t>
            </a:r>
          </a:p>
          <a:p>
            <a:pPr eaLnBrk="1" hangingPunct="1">
              <a:lnSpc>
                <a:spcPts val="1000"/>
              </a:lnSpc>
            </a:pPr>
            <a:endParaRPr lang="zh-CN" altLang="zh-CN" sz="2500" i="1">
              <a:latin typeface="Times New Roman" pitchFamily="18" charset="0"/>
            </a:endParaRPr>
          </a:p>
          <a:p>
            <a:pPr eaLnBrk="1" hangingPunct="1">
              <a:lnSpc>
                <a:spcPts val="3200"/>
              </a:lnSpc>
            </a:pPr>
            <a:r>
              <a:rPr lang="zh-CN" altLang="en-US">
                <a:latin typeface="Times New Roman" pitchFamily="18" charset="0"/>
              </a:rPr>
              <a:t>时间内有 </a:t>
            </a:r>
            <a:r>
              <a:rPr lang="zh-CN" altLang="zh-CN" sz="2500" i="1">
                <a:latin typeface="Times New Roman" pitchFamily="18" charset="0"/>
              </a:rPr>
              <a:t>n </a:t>
            </a:r>
            <a:r>
              <a:rPr lang="zh-CN" altLang="en-US">
                <a:latin typeface="Times New Roman" pitchFamily="18" charset="0"/>
              </a:rPr>
              <a:t>个自由电子落在 </a:t>
            </a:r>
            <a:r>
              <a:rPr lang="zh-CN" altLang="zh-CN" sz="2500" i="1">
                <a:latin typeface="Times New Roman" pitchFamily="18" charset="0"/>
              </a:rPr>
              <a:t>B </a:t>
            </a:r>
            <a:r>
              <a:rPr lang="zh-CN" altLang="en-US">
                <a:latin typeface="Times New Roman" pitchFamily="18" charset="0"/>
              </a:rPr>
              <a:t>板上</a:t>
            </a:r>
            <a:r>
              <a:rPr lang="zh-CN" altLang="zh-CN">
                <a:latin typeface="Times New Roman" pitchFamily="18" charset="0"/>
              </a:rPr>
              <a:t>(</a:t>
            </a:r>
            <a:r>
              <a:rPr lang="zh-CN" altLang="en-US">
                <a:latin typeface="Times New Roman" pitchFamily="18" charset="0"/>
              </a:rPr>
              <a:t>电子电量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3200"/>
              </a:lnSpc>
            </a:pPr>
            <a:r>
              <a:rPr lang="zh-CN" altLang="en-US">
                <a:latin typeface="Times New Roman" pitchFamily="18" charset="0"/>
              </a:rPr>
              <a:t>为 </a:t>
            </a:r>
            <a:r>
              <a:rPr lang="zh-CN" altLang="zh-CN" sz="2500" i="1">
                <a:latin typeface="Times New Roman" pitchFamily="18" charset="0"/>
              </a:rPr>
              <a:t>e</a:t>
            </a:r>
            <a:r>
              <a:rPr lang="zh-CN" altLang="zh-CN">
                <a:latin typeface="Times New Roman" pitchFamily="18" charset="0"/>
              </a:rPr>
              <a:t>).</a:t>
            </a:r>
            <a:r>
              <a:rPr lang="zh-CN" altLang="en-US">
                <a:latin typeface="Times New Roman" pitchFamily="18" charset="0"/>
              </a:rPr>
              <a:t>则关于 </a:t>
            </a:r>
            <a:r>
              <a:rPr lang="zh-CN" altLang="zh-CN" sz="2500" i="1">
                <a:latin typeface="Times New Roman" pitchFamily="18" charset="0"/>
              </a:rPr>
              <a:t>R </a:t>
            </a:r>
            <a:r>
              <a:rPr lang="zh-CN" altLang="en-US">
                <a:latin typeface="Times New Roman" pitchFamily="18" charset="0"/>
              </a:rPr>
              <a:t>中的电流大小及方向判断正确</a:t>
            </a:r>
          </a:p>
        </p:txBody>
      </p:sp>
      <p:sp>
        <p:nvSpPr>
          <p:cNvPr id="13319" name="Text Box 10"/>
          <p:cNvSpPr txBox="1">
            <a:spLocks noChangeArrowheads="1"/>
          </p:cNvSpPr>
          <p:nvPr/>
        </p:nvSpPr>
        <p:spPr bwMode="auto">
          <a:xfrm>
            <a:off x="360363" y="3965575"/>
            <a:ext cx="709612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en-US">
                <a:latin typeface="Times New Roman" pitchFamily="18" charset="0"/>
              </a:rPr>
              <a:t>的是</a:t>
            </a:r>
            <a:r>
              <a:rPr lang="zh-CN" altLang="zh-CN">
                <a:latin typeface="Times New Roman" pitchFamily="18" charset="0"/>
              </a:rPr>
              <a:t>(</a:t>
            </a:r>
          </a:p>
        </p:txBody>
      </p:sp>
      <p:sp>
        <p:nvSpPr>
          <p:cNvPr id="13320" name="Text Box 11"/>
          <p:cNvSpPr txBox="1">
            <a:spLocks noChangeArrowheads="1"/>
          </p:cNvSpPr>
          <p:nvPr/>
        </p:nvSpPr>
        <p:spPr bwMode="auto">
          <a:xfrm>
            <a:off x="1681163" y="4016375"/>
            <a:ext cx="1016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188"/>
              </a:lnSpc>
            </a:pPr>
            <a:r>
              <a:rPr lang="zh-CN" altLang="zh-CN">
                <a:latin typeface="Times New Roman" pitchFamily="18" charset="0"/>
              </a:rPr>
              <a:t>)</a:t>
            </a:r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7048500" y="3965575"/>
            <a:ext cx="1042988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en-US">
                <a:latin typeface="Times New Roman" pitchFamily="18" charset="0"/>
              </a:rPr>
              <a:t>图 </a:t>
            </a:r>
            <a:r>
              <a:rPr lang="zh-CN" altLang="zh-CN">
                <a:latin typeface="Times New Roman" pitchFamily="18" charset="0"/>
              </a:rPr>
              <a:t>7-1-5</a:t>
            </a:r>
          </a:p>
        </p:txBody>
      </p:sp>
      <p:graphicFrame>
        <p:nvGraphicFramePr>
          <p:cNvPr id="13314" name="Object 21"/>
          <p:cNvGraphicFramePr>
            <a:graphicFrameLocks noChangeAspect="1"/>
          </p:cNvGraphicFramePr>
          <p:nvPr/>
        </p:nvGraphicFramePr>
        <p:xfrm>
          <a:off x="368300" y="4360863"/>
          <a:ext cx="8264525" cy="170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文档" r:id="rId4" imgW="8265004" imgH="1702264" progId="Word.Document.12">
                  <p:embed/>
                </p:oleObj>
              </mc:Choice>
              <mc:Fallback>
                <p:oleObj name="文档" r:id="rId4" imgW="8265004" imgH="1702264" progId="Word.Document.12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4360863"/>
                        <a:ext cx="8264525" cy="170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969963" y="1944688"/>
            <a:ext cx="113347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en-US">
                <a:solidFill>
                  <a:srgbClr val="0000FF"/>
                </a:solidFill>
                <a:ea typeface="黑体" pitchFamily="49" charset="-122"/>
              </a:rPr>
              <a:t>答案：</a:t>
            </a:r>
            <a:r>
              <a:rPr lang="zh-CN" altLang="zh-CN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360363" y="3548063"/>
            <a:ext cx="8277225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为自由电子带电荷量的绝对值；若导体为电解液，因为电解液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solidFill>
                <a:srgbClr val="FF0000"/>
              </a:solidFill>
              <a:latin typeface="仿宋_GB2312" pitchFamily="49" charset="-122"/>
              <a:ea typeface="仿宋_GB2312" pitchFamily="49" charset="-122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solidFill>
                <a:srgbClr val="FF0000"/>
              </a:solidFill>
              <a:latin typeface="仿宋_GB2312" pitchFamily="49" charset="-122"/>
              <a:ea typeface="仿宋_GB2312" pitchFamily="49" charset="-122"/>
            </a:endParaRPr>
          </a:p>
          <a:p>
            <a:pPr eaLnBrk="1" hangingPunct="1">
              <a:lnSpc>
                <a:spcPts val="2863"/>
              </a:lnSpc>
            </a:pP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里的正、负离子移动方向相反，但形成的电流方向相同，故 </a:t>
            </a: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</a:rPr>
              <a:t>q</a:t>
            </a:r>
          </a:p>
          <a:p>
            <a:pPr eaLnBrk="1" hangingPunct="1">
              <a:lnSpc>
                <a:spcPts val="1000"/>
              </a:lnSpc>
            </a:pPr>
            <a:endParaRPr lang="zh-CN" altLang="zh-CN" sz="2500" i="1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 sz="2500" i="1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为正、负离子带电荷量的绝对值之和</a:t>
            </a:r>
            <a:r>
              <a:rPr lang="zh-CN" altLang="zh-CN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.</a:t>
            </a:r>
          </a:p>
        </p:txBody>
      </p:sp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855663" y="2476500"/>
          <a:ext cx="826452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文档" r:id="rId3" imgW="8265004" imgH="791441" progId="Word.Document.12">
                  <p:embed/>
                </p:oleObj>
              </mc:Choice>
              <mc:Fallback>
                <p:oleObj name="文档" r:id="rId3" imgW="8265004" imgH="791441" progId="Word.Document.1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663" y="2476500"/>
                        <a:ext cx="8264525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/>
      <p:bldP spid="2560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5" descr="ws_5F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0" y="4146550"/>
            <a:ext cx="25019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 Box 7"/>
          <p:cNvSpPr txBox="1">
            <a:spLocks noChangeArrowheads="1"/>
          </p:cNvSpPr>
          <p:nvPr/>
        </p:nvSpPr>
        <p:spPr bwMode="auto">
          <a:xfrm>
            <a:off x="969963" y="884238"/>
            <a:ext cx="83820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en-US">
                <a:latin typeface="黑体" pitchFamily="49" charset="-122"/>
                <a:ea typeface="黑体" pitchFamily="49" charset="-122"/>
              </a:rPr>
              <a:t>考向 </a:t>
            </a:r>
            <a:r>
              <a:rPr lang="zh-CN" altLang="zh-CN">
                <a:latin typeface="Times New Roman" pitchFamily="18" charset="0"/>
              </a:rPr>
              <a:t>2</a:t>
            </a:r>
          </a:p>
        </p:txBody>
      </p:sp>
      <p:sp>
        <p:nvSpPr>
          <p:cNvPr id="15365" name="Text Box 8"/>
          <p:cNvSpPr txBox="1">
            <a:spLocks noChangeArrowheads="1"/>
          </p:cNvSpPr>
          <p:nvPr/>
        </p:nvSpPr>
        <p:spPr bwMode="auto">
          <a:xfrm>
            <a:off x="2112963" y="884238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ea typeface="黑体" pitchFamily="49" charset="-122"/>
              </a:rPr>
              <a:t>电流的微观决定式</a:t>
            </a:r>
          </a:p>
        </p:txBody>
      </p:sp>
      <p:sp>
        <p:nvSpPr>
          <p:cNvPr id="15366" name="Text Box 9"/>
          <p:cNvSpPr txBox="1">
            <a:spLocks noChangeArrowheads="1"/>
          </p:cNvSpPr>
          <p:nvPr/>
        </p:nvSpPr>
        <p:spPr bwMode="auto">
          <a:xfrm>
            <a:off x="360363" y="1438275"/>
            <a:ext cx="8474075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88"/>
              </a:lnSpc>
            </a:pPr>
            <a:r>
              <a:rPr lang="zh-CN" altLang="zh-CN" sz="1800"/>
              <a:t>	</a:t>
            </a:r>
            <a:r>
              <a:rPr lang="zh-CN" altLang="zh-CN">
                <a:latin typeface="黑体" pitchFamily="49" charset="-122"/>
                <a:ea typeface="黑体" pitchFamily="49" charset="-122"/>
              </a:rPr>
              <a:t>【</a:t>
            </a:r>
            <a:r>
              <a:rPr lang="zh-CN" altLang="en-US">
                <a:latin typeface="黑体" pitchFamily="49" charset="-122"/>
                <a:ea typeface="黑体" pitchFamily="49" charset="-122"/>
              </a:rPr>
              <a:t>典题 </a:t>
            </a:r>
            <a:r>
              <a:rPr lang="zh-CN" altLang="zh-CN">
                <a:latin typeface="Times New Roman" pitchFamily="18" charset="0"/>
              </a:rPr>
              <a:t>2</a:t>
            </a:r>
            <a:r>
              <a:rPr lang="zh-CN" altLang="zh-CN">
                <a:latin typeface="黑体" pitchFamily="49" charset="-122"/>
                <a:ea typeface="黑体" pitchFamily="49" charset="-122"/>
              </a:rPr>
              <a:t>】</a:t>
            </a:r>
            <a:r>
              <a:rPr lang="zh-CN" altLang="zh-CN">
                <a:latin typeface="Times New Roman" pitchFamily="18" charset="0"/>
                <a:ea typeface="黑体" pitchFamily="49" charset="-122"/>
              </a:rPr>
              <a:t>(2015</a:t>
            </a:r>
            <a:r>
              <a:rPr lang="zh-CN" altLang="zh-CN">
                <a:latin typeface="Times New Roman" pitchFamily="18" charset="0"/>
              </a:rPr>
              <a:t> </a:t>
            </a:r>
            <a:r>
              <a:rPr lang="zh-CN" altLang="en-US">
                <a:latin typeface="楷体_GB2312" pitchFamily="49" charset="-122"/>
                <a:ea typeface="楷体_GB2312" pitchFamily="49" charset="-122"/>
              </a:rPr>
              <a:t>年安徽卷</a:t>
            </a:r>
            <a:r>
              <a:rPr lang="zh-CN" altLang="zh-CN">
                <a:latin typeface="Times New Roman" pitchFamily="18" charset="0"/>
                <a:ea typeface="楷体_GB2312" pitchFamily="49" charset="-122"/>
              </a:rPr>
              <a:t>)</a:t>
            </a:r>
            <a:r>
              <a:rPr lang="zh-CN" altLang="en-US">
                <a:latin typeface="Times New Roman" pitchFamily="18" charset="0"/>
              </a:rPr>
              <a:t>如图 </a:t>
            </a:r>
            <a:r>
              <a:rPr lang="zh-CN" altLang="zh-CN">
                <a:latin typeface="Times New Roman" pitchFamily="18" charset="0"/>
              </a:rPr>
              <a:t>7-1-6 </a:t>
            </a:r>
            <a:r>
              <a:rPr lang="zh-CN" altLang="en-US">
                <a:latin typeface="Times New Roman" pitchFamily="18" charset="0"/>
              </a:rPr>
              <a:t>所示，一根长为 </a:t>
            </a:r>
            <a:r>
              <a:rPr lang="zh-CN" altLang="zh-CN" sz="2500" i="1">
                <a:latin typeface="Times New Roman" pitchFamily="18" charset="0"/>
              </a:rPr>
              <a:t>L</a:t>
            </a:r>
            <a:r>
              <a:rPr lang="zh-CN" altLang="en-US">
                <a:latin typeface="Times New Roman" pitchFamily="18" charset="0"/>
              </a:rPr>
              <a:t>、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3363"/>
              </a:lnSpc>
            </a:pPr>
            <a:r>
              <a:rPr lang="zh-CN" altLang="en-US">
                <a:latin typeface="Times New Roman" pitchFamily="18" charset="0"/>
              </a:rPr>
              <a:t>横截面积为 </a:t>
            </a:r>
            <a:r>
              <a:rPr lang="zh-CN" altLang="zh-CN" sz="2500" i="1">
                <a:latin typeface="Times New Roman" pitchFamily="18" charset="0"/>
              </a:rPr>
              <a:t>S </a:t>
            </a:r>
            <a:r>
              <a:rPr lang="zh-CN" altLang="en-US">
                <a:latin typeface="Times New Roman" pitchFamily="18" charset="0"/>
              </a:rPr>
              <a:t>的金属棒，其材料的电阻率为</a:t>
            </a:r>
            <a:r>
              <a:rPr lang="zh-CN" altLang="zh-CN" sz="2500" i="1">
                <a:latin typeface="Times New Roman" pitchFamily="18" charset="0"/>
              </a:rPr>
              <a:t>ρ</a:t>
            </a:r>
            <a:r>
              <a:rPr lang="zh-CN" altLang="en-US">
                <a:latin typeface="Times New Roman" pitchFamily="18" charset="0"/>
              </a:rPr>
              <a:t>，棒内单位体积自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3350"/>
              </a:lnSpc>
            </a:pPr>
            <a:r>
              <a:rPr lang="zh-CN" altLang="en-US">
                <a:latin typeface="Times New Roman" pitchFamily="18" charset="0"/>
              </a:rPr>
              <a:t>由电子数为 </a:t>
            </a:r>
            <a:r>
              <a:rPr lang="zh-CN" altLang="zh-CN" sz="2500" i="1">
                <a:latin typeface="Times New Roman" pitchFamily="18" charset="0"/>
              </a:rPr>
              <a:t>n</a:t>
            </a:r>
            <a:r>
              <a:rPr lang="zh-CN" altLang="en-US">
                <a:latin typeface="Times New Roman" pitchFamily="18" charset="0"/>
              </a:rPr>
              <a:t>，电子的质量为 </a:t>
            </a:r>
            <a:r>
              <a:rPr lang="zh-CN" altLang="zh-CN" sz="2500" i="1">
                <a:latin typeface="Times New Roman" pitchFamily="18" charset="0"/>
              </a:rPr>
              <a:t>m</a:t>
            </a:r>
            <a:r>
              <a:rPr lang="zh-CN" altLang="en-US">
                <a:latin typeface="Times New Roman" pitchFamily="18" charset="0"/>
              </a:rPr>
              <a:t>、电荷量为 </a:t>
            </a:r>
            <a:r>
              <a:rPr lang="zh-CN" altLang="zh-CN" sz="2500" i="1">
                <a:latin typeface="Times New Roman" pitchFamily="18" charset="0"/>
              </a:rPr>
              <a:t>e</a:t>
            </a:r>
            <a:r>
              <a:rPr lang="zh-CN" altLang="zh-CN">
                <a:latin typeface="Times New Roman" pitchFamily="18" charset="0"/>
              </a:rPr>
              <a:t>.</a:t>
            </a:r>
            <a:r>
              <a:rPr lang="zh-CN" altLang="en-US">
                <a:latin typeface="Times New Roman" pitchFamily="18" charset="0"/>
              </a:rPr>
              <a:t>在棒两端加上恒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3175"/>
              </a:lnSpc>
            </a:pPr>
            <a:r>
              <a:rPr lang="zh-CN" altLang="en-US">
                <a:latin typeface="Times New Roman" pitchFamily="18" charset="0"/>
              </a:rPr>
              <a:t>定的电压时，棒内产生电流，自由电子定向运动的平均</a:t>
            </a:r>
            <a:r>
              <a:rPr lang="zh-CN" altLang="en-US"/>
              <a:t>速率为</a:t>
            </a:r>
          </a:p>
        </p:txBody>
      </p:sp>
      <p:sp>
        <p:nvSpPr>
          <p:cNvPr id="15367" name="Text Box 10"/>
          <p:cNvSpPr txBox="1">
            <a:spLocks noChangeArrowheads="1"/>
          </p:cNvSpPr>
          <p:nvPr/>
        </p:nvSpPr>
        <p:spPr bwMode="auto">
          <a:xfrm>
            <a:off x="5489575" y="3702050"/>
            <a:ext cx="1016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188"/>
              </a:lnSpc>
            </a:pPr>
            <a:r>
              <a:rPr lang="zh-CN" altLang="zh-CN">
                <a:latin typeface="Times New Roman" pitchFamily="18" charset="0"/>
              </a:rPr>
              <a:t>)</a:t>
            </a:r>
          </a:p>
        </p:txBody>
      </p:sp>
      <p:sp>
        <p:nvSpPr>
          <p:cNvPr id="15368" name="Text Box 11"/>
          <p:cNvSpPr txBox="1">
            <a:spLocks noChangeArrowheads="1"/>
          </p:cNvSpPr>
          <p:nvPr/>
        </p:nvSpPr>
        <p:spPr bwMode="auto">
          <a:xfrm>
            <a:off x="360363" y="3652838"/>
            <a:ext cx="4964112" cy="159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39243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39243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39243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39243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39243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243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243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243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243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750"/>
              </a:lnSpc>
            </a:pPr>
            <a:r>
              <a:rPr lang="zh-CN" altLang="zh-CN" sz="2500" i="1">
                <a:latin typeface="Book Antiqua" pitchFamily="18" charset="0"/>
              </a:rPr>
              <a:t>v</a:t>
            </a:r>
            <a:r>
              <a:rPr lang="zh-CN" altLang="en-US">
                <a:latin typeface="Times New Roman" pitchFamily="18" charset="0"/>
              </a:rPr>
              <a:t>，则金属棒内的电场强度大小为</a:t>
            </a:r>
            <a:r>
              <a:rPr lang="zh-CN" altLang="zh-CN">
                <a:latin typeface="Times New Roman" pitchFamily="18" charset="0"/>
              </a:rPr>
              <a:t>(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788"/>
              </a:lnSpc>
            </a:pPr>
            <a:r>
              <a:rPr lang="zh-CN" altLang="zh-CN">
                <a:latin typeface="Times New Roman" pitchFamily="18" charset="0"/>
              </a:rPr>
              <a:t>	</a:t>
            </a:r>
            <a:r>
              <a:rPr lang="zh-CN" altLang="en-US">
                <a:latin typeface="Times New Roman" pitchFamily="18" charset="0"/>
              </a:rPr>
              <a:t>图 </a:t>
            </a:r>
            <a:r>
              <a:rPr lang="zh-CN" altLang="zh-CN">
                <a:latin typeface="Times New Roman" pitchFamily="18" charset="0"/>
              </a:rPr>
              <a:t>7-1-6</a:t>
            </a:r>
          </a:p>
        </p:txBody>
      </p:sp>
      <p:graphicFrame>
        <p:nvGraphicFramePr>
          <p:cNvPr id="15362" name="Object 19"/>
          <p:cNvGraphicFramePr>
            <a:graphicFrameLocks noChangeAspect="1"/>
          </p:cNvGraphicFramePr>
          <p:nvPr/>
        </p:nvGraphicFramePr>
        <p:xfrm>
          <a:off x="368300" y="5254625"/>
          <a:ext cx="8264525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文档" r:id="rId4" imgW="8265004" imgH="878820" progId="Word.Document.12">
                  <p:embed/>
                </p:oleObj>
              </mc:Choice>
              <mc:Fallback>
                <p:oleObj name="文档" r:id="rId4" imgW="8265004" imgH="878820" progId="Word.Document.12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5254625"/>
                        <a:ext cx="8264525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368300" y="2276475"/>
          <a:ext cx="8264525" cy="183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文档" r:id="rId3" imgW="8265004" imgH="1839984" progId="Word.Document.12">
                  <p:embed/>
                </p:oleObj>
              </mc:Choice>
              <mc:Fallback>
                <p:oleObj name="文档" r:id="rId3" imgW="8265004" imgH="1839984" progId="Word.Document.1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2276475"/>
                        <a:ext cx="8264525" cy="183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855663" y="4246563"/>
            <a:ext cx="131445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21844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21844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21844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21844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21844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844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844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844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844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775"/>
              </a:lnSpc>
            </a:pPr>
            <a:r>
              <a:rPr lang="zh-CN" altLang="en-US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答案：</a:t>
            </a:r>
            <a:r>
              <a:rPr lang="pl-PL" altLang="en-US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C</a:t>
            </a:r>
            <a:endParaRPr lang="zh-CN" altLang="en-US">
              <a:solidFill>
                <a:srgbClr val="FF0000"/>
              </a:solidFill>
              <a:latin typeface="Times New Roman" pitchFamily="18" charset="0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360363" y="1289050"/>
            <a:ext cx="847725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zh-CN" sz="1800"/>
              <a:t>	</a:t>
            </a:r>
            <a:r>
              <a:rPr lang="zh-CN" altLang="en-US">
                <a:solidFill>
                  <a:srgbClr val="0000FF"/>
                </a:solidFill>
                <a:ea typeface="黑体" pitchFamily="49" charset="-122"/>
              </a:rPr>
              <a:t>方法技巧：</a:t>
            </a:r>
            <a:r>
              <a:rPr lang="zh-CN" altLang="en-US">
                <a:solidFill>
                  <a:srgbClr val="FF0000"/>
                </a:solidFill>
                <a:ea typeface="仿宋_GB2312" pitchFamily="49" charset="-122"/>
              </a:rPr>
              <a:t>对于电流的微观表达式除了会用之外，也得理</a:t>
            </a:r>
          </a:p>
          <a:p>
            <a:pPr eaLnBrk="1" hangingPunct="1">
              <a:lnSpc>
                <a:spcPts val="1000"/>
              </a:lnSpc>
            </a:pPr>
            <a:endParaRPr lang="zh-CN" altLang="en-US">
              <a:solidFill>
                <a:srgbClr val="FF0000"/>
              </a:solidFill>
              <a:ea typeface="仿宋_GB2312" pitchFamily="49" charset="-122"/>
            </a:endParaRPr>
          </a:p>
          <a:p>
            <a:pPr eaLnBrk="1" hangingPunct="1">
              <a:lnSpc>
                <a:spcPts val="1000"/>
              </a:lnSpc>
            </a:pPr>
            <a:endParaRPr lang="zh-CN" altLang="en-US">
              <a:solidFill>
                <a:srgbClr val="FF0000"/>
              </a:solidFill>
              <a:ea typeface="仿宋_GB2312" pitchFamily="49" charset="-122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en-US">
                <a:solidFill>
                  <a:srgbClr val="FF0000"/>
                </a:solidFill>
                <a:ea typeface="仿宋_GB2312" pitchFamily="49" charset="-122"/>
              </a:rPr>
              <a:t>解好其推导过程，带电粒子在外加电场的作用下，形成定向移</a:t>
            </a:r>
          </a:p>
          <a:p>
            <a:pPr eaLnBrk="1" hangingPunct="1">
              <a:lnSpc>
                <a:spcPts val="1000"/>
              </a:lnSpc>
            </a:pPr>
            <a:endParaRPr lang="zh-CN" altLang="en-US">
              <a:solidFill>
                <a:srgbClr val="FF0000"/>
              </a:solidFill>
              <a:ea typeface="仿宋_GB2312" pitchFamily="49" charset="-122"/>
            </a:endParaRPr>
          </a:p>
          <a:p>
            <a:pPr eaLnBrk="1" hangingPunct="1">
              <a:lnSpc>
                <a:spcPts val="1000"/>
              </a:lnSpc>
            </a:pPr>
            <a:endParaRPr lang="zh-CN" altLang="en-US">
              <a:solidFill>
                <a:srgbClr val="FF0000"/>
              </a:solidFill>
              <a:ea typeface="仿宋_GB2312" pitchFamily="49" charset="-122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en-US">
                <a:solidFill>
                  <a:srgbClr val="FF0000"/>
                </a:solidFill>
                <a:ea typeface="仿宋_GB2312" pitchFamily="49" charset="-122"/>
              </a:rPr>
              <a:t>动的粒子流，从中取一圆柱形粒子流作为研究对象，即为</a:t>
            </a: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“</a:t>
            </a:r>
            <a:r>
              <a:rPr lang="zh-CN" altLang="en-US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柱</a:t>
            </a:r>
          </a:p>
          <a:p>
            <a:pPr eaLnBrk="1" hangingPunct="1">
              <a:lnSpc>
                <a:spcPts val="1000"/>
              </a:lnSpc>
            </a:pPr>
            <a:endParaRPr lang="zh-CN" altLang="en-US">
              <a:solidFill>
                <a:srgbClr val="FF0000"/>
              </a:solidFill>
              <a:latin typeface="Times New Roman" pitchFamily="18" charset="0"/>
              <a:ea typeface="仿宋_GB2312" pitchFamily="49" charset="-122"/>
            </a:endParaRPr>
          </a:p>
          <a:p>
            <a:pPr eaLnBrk="1" hangingPunct="1">
              <a:lnSpc>
                <a:spcPts val="1000"/>
              </a:lnSpc>
            </a:pPr>
            <a:endParaRPr lang="zh-CN" altLang="en-US">
              <a:solidFill>
                <a:srgbClr val="FF0000"/>
              </a:solidFill>
              <a:latin typeface="Times New Roman" pitchFamily="18" charset="0"/>
              <a:ea typeface="仿宋_GB2312" pitchFamily="49" charset="-122"/>
            </a:endParaRPr>
          </a:p>
          <a:p>
            <a:pPr eaLnBrk="1" hangingPunct="1">
              <a:lnSpc>
                <a:spcPts val="2863"/>
              </a:lnSpc>
            </a:pPr>
            <a:r>
              <a:rPr lang="zh-CN" altLang="en-US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体微元</a:t>
            </a: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”</a:t>
            </a: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模型</a:t>
            </a:r>
            <a:r>
              <a:rPr lang="zh-CN" altLang="zh-CN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.</a:t>
            </a: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设柱体微元的长度为 </a:t>
            </a: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L</a:t>
            </a: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，横截面积为 </a:t>
            </a: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S</a:t>
            </a: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，单位体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solidFill>
                <a:srgbClr val="FF0000"/>
              </a:solidFill>
              <a:latin typeface="仿宋_GB2312" pitchFamily="49" charset="-122"/>
              <a:ea typeface="仿宋_GB2312" pitchFamily="49" charset="-122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solidFill>
                <a:srgbClr val="FF0000"/>
              </a:solidFill>
              <a:latin typeface="仿宋_GB2312" pitchFamily="49" charset="-122"/>
              <a:ea typeface="仿宋_GB2312" pitchFamily="49" charset="-122"/>
            </a:endParaRPr>
          </a:p>
          <a:p>
            <a:pPr eaLnBrk="1" hangingPunct="1">
              <a:lnSpc>
                <a:spcPts val="2675"/>
              </a:lnSpc>
            </a:pP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积内的自由电荷数为 </a:t>
            </a: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n</a:t>
            </a: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，每个自由电荷的电荷量为</a:t>
            </a: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q</a:t>
            </a: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，电荷定向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solidFill>
                <a:srgbClr val="FF0000"/>
              </a:solidFill>
              <a:latin typeface="仿宋_GB2312" pitchFamily="49" charset="-122"/>
              <a:ea typeface="仿宋_GB2312" pitchFamily="49" charset="-122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solidFill>
                <a:srgbClr val="FF0000"/>
              </a:solidFill>
              <a:latin typeface="仿宋_GB2312" pitchFamily="49" charset="-122"/>
              <a:ea typeface="仿宋_GB2312" pitchFamily="49" charset="-122"/>
            </a:endParaRPr>
          </a:p>
          <a:p>
            <a:pPr eaLnBrk="1" hangingPunct="1">
              <a:lnSpc>
                <a:spcPts val="2825"/>
              </a:lnSpc>
            </a:pP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移动的速率为 </a:t>
            </a:r>
            <a:r>
              <a:rPr lang="zh-CN" altLang="zh-CN" sz="2500" i="1">
                <a:solidFill>
                  <a:srgbClr val="FF0000"/>
                </a:solidFill>
                <a:latin typeface="Book Antiqua" pitchFamily="18" charset="0"/>
                <a:ea typeface="仿宋_GB2312" pitchFamily="49" charset="-122"/>
              </a:rPr>
              <a:t>v</a:t>
            </a: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，则柱体微元中的总电荷量为</a:t>
            </a: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Q</a:t>
            </a: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＝</a:t>
            </a: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nLSq</a:t>
            </a:r>
            <a:r>
              <a:rPr lang="zh-CN" altLang="en-US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，电荷</a:t>
            </a:r>
          </a:p>
        </p:txBody>
      </p:sp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368300" y="4921250"/>
          <a:ext cx="8264525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文档" r:id="rId3" imgW="8265004" imgH="927364" progId="Word.Document.12">
                  <p:embed/>
                </p:oleObj>
              </mc:Choice>
              <mc:Fallback>
                <p:oleObj name="文档" r:id="rId3" imgW="8265004" imgH="927364" progId="Word.Document.1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4921250"/>
                        <a:ext cx="8264525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Group 2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290513" y="2500313"/>
          <a:ext cx="8413750" cy="3740150"/>
        </p:xfrm>
        <a:graphic>
          <a:graphicData uri="http://schemas.openxmlformats.org/drawingml/2006/table">
            <a:tbl>
              <a:tblPr/>
              <a:tblGrid>
                <a:gridCol w="806450">
                  <a:extLst>
                    <a:ext uri="{9D8B030D-6E8A-4147-A177-3AD203B41FA5}"/>
                  </a:extLst>
                </a:gridCol>
                <a:gridCol w="3810000">
                  <a:extLst>
                    <a:ext uri="{9D8B030D-6E8A-4147-A177-3AD203B41FA5}"/>
                  </a:extLst>
                </a:gridCol>
                <a:gridCol w="3797300">
                  <a:extLst>
                    <a:ext uri="{9D8B030D-6E8A-4147-A177-3AD203B41FA5}"/>
                  </a:extLst>
                </a:gridCol>
              </a:tblGrid>
              <a:tr h="1006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公式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84200" algn="l"/>
                          <a:tab pos="609600" algn="l"/>
                        </a:tabLst>
                      </a:pPr>
                      <a:endParaRPr kumimoji="0" lang="zh-CN" altLang="zh-CN" sz="2200" b="0" i="1" u="none" strike="noStrike" cap="none" normalizeH="0" baseline="0" dirty="0">
                        <a:ln>
                          <a:noFill/>
                        </a:ln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4500" algn="l"/>
                          <a:tab pos="508000" algn="l"/>
                        </a:tabLst>
                      </a:pPr>
                      <a:endParaRPr kumimoji="0" lang="zh-CN" altLang="zh-CN" sz="2200" b="0" i="1" u="none" strike="noStrike" cap="none" normalizeH="0" baseline="0" dirty="0">
                        <a:ln>
                          <a:noFill/>
                        </a:ln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47688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区别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电阻的决定式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电阻的定义式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09378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说明了导体的电阻由哪些因素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sz="2200" b="0" i="0" u="none" strike="noStrike" cap="none" normalizeH="0" baseline="0" dirty="0">
                        <a:ln>
                          <a:noFill/>
                        </a:ln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sz="2200" b="0" i="0" u="none" strike="noStrike" cap="none" normalizeH="0" baseline="0" dirty="0">
                        <a:ln>
                          <a:noFill/>
                        </a:ln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决定，</a:t>
                      </a:r>
                      <a:r>
                        <a:rPr kumimoji="0" lang="zh-CN" altLang="zh-CN" sz="2200" b="0" i="1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R </a:t>
                      </a:r>
                      <a:r>
                        <a:rPr kumimoji="0" lang="zh-CN" sz="22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由</a:t>
                      </a:r>
                      <a:r>
                        <a:rPr kumimoji="0" lang="zh-CN" altLang="zh-CN" sz="2200" b="0" i="1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ρ</a:t>
                      </a:r>
                      <a:r>
                        <a:rPr kumimoji="0" lang="zh-CN" sz="22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、</a:t>
                      </a:r>
                      <a:r>
                        <a:rPr kumimoji="0" lang="zh-CN" altLang="zh-CN" sz="2200" b="0" i="1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l</a:t>
                      </a:r>
                      <a:r>
                        <a:rPr kumimoji="0" lang="zh-CN" sz="22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、</a:t>
                      </a:r>
                      <a:r>
                        <a:rPr kumimoji="0" lang="zh-CN" altLang="zh-CN" sz="2200" b="0" i="1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S </a:t>
                      </a:r>
                      <a:r>
                        <a:rPr kumimoji="0" lang="zh-CN" sz="22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共同决定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提供了一种测电阻的方法</a:t>
                      </a:r>
                      <a:r>
                        <a:rPr kumimoji="0" lang="zh-CN" alt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——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200" b="0" i="0" u="none" strike="noStrike" cap="none" normalizeH="0" baseline="0">
                        <a:ln>
                          <a:noFill/>
                        </a:ln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32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伏安法，</a:t>
                      </a:r>
                      <a:r>
                        <a:rPr kumimoji="0" lang="zh-CN" altLang="zh-CN" sz="2200" b="0" i="1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R </a:t>
                      </a: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与 </a:t>
                      </a:r>
                      <a:r>
                        <a:rPr kumimoji="0" lang="zh-CN" altLang="zh-CN" sz="2200" b="0" i="1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U</a:t>
                      </a: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、</a:t>
                      </a:r>
                      <a:r>
                        <a:rPr kumimoji="0" lang="zh-CN" altLang="zh-CN" sz="2200" b="0" i="1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I </a:t>
                      </a: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均无关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0922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只适用于粗细均匀的金属导体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sz="2200" b="0" i="0" u="none" strike="noStrike" cap="none" normalizeH="0" baseline="0">
                        <a:ln>
                          <a:noFill/>
                        </a:ln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sz="2200" b="0" i="0" u="none" strike="noStrike" cap="none" normalizeH="0" baseline="0">
                        <a:ln>
                          <a:noFill/>
                        </a:ln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2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和浓度均匀的电解液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适用于任何纯电阻导体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8456" name="Text Box 37"/>
          <p:cNvSpPr txBox="1">
            <a:spLocks noChangeArrowheads="1"/>
          </p:cNvSpPr>
          <p:nvPr/>
        </p:nvSpPr>
        <p:spPr bwMode="auto">
          <a:xfrm>
            <a:off x="969963" y="763588"/>
            <a:ext cx="83820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en-US">
                <a:latin typeface="黑体" pitchFamily="49" charset="-122"/>
                <a:ea typeface="黑体" pitchFamily="49" charset="-122"/>
              </a:rPr>
              <a:t>热点 </a:t>
            </a:r>
            <a:r>
              <a:rPr lang="zh-CN" altLang="zh-CN">
                <a:latin typeface="Times New Roman" pitchFamily="18" charset="0"/>
              </a:rPr>
              <a:t>2</a:t>
            </a:r>
          </a:p>
        </p:txBody>
      </p:sp>
      <p:sp>
        <p:nvSpPr>
          <p:cNvPr id="18457" name="Text Box 38"/>
          <p:cNvSpPr txBox="1">
            <a:spLocks noChangeArrowheads="1"/>
          </p:cNvSpPr>
          <p:nvPr/>
        </p:nvSpPr>
        <p:spPr bwMode="auto">
          <a:xfrm>
            <a:off x="2112963" y="763588"/>
            <a:ext cx="426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ea typeface="黑体" pitchFamily="49" charset="-122"/>
              </a:rPr>
              <a:t>对电阻、电阻定律的理解与应用</a:t>
            </a:r>
          </a:p>
        </p:txBody>
      </p:sp>
      <p:sp>
        <p:nvSpPr>
          <p:cNvPr id="18458" name="Text Box 39"/>
          <p:cNvSpPr txBox="1">
            <a:spLocks noChangeArrowheads="1"/>
          </p:cNvSpPr>
          <p:nvPr/>
        </p:nvSpPr>
        <p:spPr bwMode="auto">
          <a:xfrm>
            <a:off x="969963" y="1357313"/>
            <a:ext cx="4267200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>
                <a:latin typeface="Times New Roman" pitchFamily="18" charset="0"/>
              </a:rPr>
              <a:t>[</a:t>
            </a:r>
            <a:r>
              <a:rPr lang="zh-CN" altLang="en-US">
                <a:latin typeface="黑体" pitchFamily="49" charset="-122"/>
                <a:ea typeface="黑体" pitchFamily="49" charset="-122"/>
              </a:rPr>
              <a:t>热点归纳</a:t>
            </a:r>
            <a:r>
              <a:rPr lang="zh-CN" altLang="zh-CN">
                <a:latin typeface="Times New Roman" pitchFamily="18" charset="0"/>
                <a:ea typeface="黑体" pitchFamily="49" charset="-122"/>
              </a:rPr>
              <a:t>]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488"/>
              </a:lnSpc>
            </a:pPr>
            <a:r>
              <a:rPr lang="zh-CN" altLang="en-US">
                <a:latin typeface="Times New Roman" pitchFamily="18" charset="0"/>
              </a:rPr>
              <a:t>电阻的决定式和定义式的比较：</a:t>
            </a:r>
          </a:p>
        </p:txBody>
      </p:sp>
      <p:graphicFrame>
        <p:nvGraphicFramePr>
          <p:cNvPr id="18434" name="Object 40"/>
          <p:cNvGraphicFramePr>
            <a:graphicFrameLocks noChangeAspect="1"/>
          </p:cNvGraphicFramePr>
          <p:nvPr/>
        </p:nvGraphicFramePr>
        <p:xfrm>
          <a:off x="2308225" y="2562225"/>
          <a:ext cx="826452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9" name="文档" r:id="rId3" imgW="8265004" imgH="791441" progId="Word.Document.12">
                  <p:embed/>
                </p:oleObj>
              </mc:Choice>
              <mc:Fallback>
                <p:oleObj name="文档" r:id="rId3" imgW="8265004" imgH="791441" progId="Word.Document.12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8225" y="2562225"/>
                        <a:ext cx="8264525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41"/>
          <p:cNvGraphicFramePr>
            <a:graphicFrameLocks noChangeAspect="1"/>
          </p:cNvGraphicFramePr>
          <p:nvPr/>
        </p:nvGraphicFramePr>
        <p:xfrm>
          <a:off x="6308725" y="2562225"/>
          <a:ext cx="826452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0" name="文档" r:id="rId5" imgW="8265004" imgH="791441" progId="Word.Document.12">
                  <p:embed/>
                </p:oleObj>
              </mc:Choice>
              <mc:Fallback>
                <p:oleObj name="文档" r:id="rId5" imgW="8265004" imgH="791441" progId="Word.Document.12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8725" y="2562225"/>
                        <a:ext cx="8264525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ws_5F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700" y="3670300"/>
            <a:ext cx="2565400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893763" y="763588"/>
            <a:ext cx="83820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en-US">
                <a:latin typeface="黑体" pitchFamily="49" charset="-122"/>
                <a:ea typeface="黑体" pitchFamily="49" charset="-122"/>
              </a:rPr>
              <a:t>考向 </a:t>
            </a:r>
            <a:r>
              <a:rPr lang="zh-CN" altLang="zh-CN">
                <a:latin typeface="Times New Roman" pitchFamily="18" charset="0"/>
              </a:rPr>
              <a:t>1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2036763" y="763588"/>
            <a:ext cx="213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ea typeface="黑体" pitchFamily="49" charset="-122"/>
              </a:rPr>
              <a:t>电阻定律的理解</a:t>
            </a:r>
          </a:p>
        </p:txBody>
      </p:sp>
      <p:sp>
        <p:nvSpPr>
          <p:cNvPr id="30725" name="Text Box 5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284163" y="1357313"/>
            <a:ext cx="8464550" cy="153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1" hangingPunct="1">
              <a:lnSpc>
                <a:spcPts val="2588"/>
              </a:lnSpc>
              <a:tabLst>
                <a:tab pos="609600" algn="l"/>
              </a:tabLst>
              <a:defRPr/>
            </a:pPr>
            <a:r>
              <a:rPr lang="zh-CN" altLang="zh-CN" sz="1800" dirty="0">
                <a:latin typeface="Arial" panose="020B0604020202020204" pitchFamily="34" charset="0"/>
              </a:rPr>
              <a:t>	</a:t>
            </a:r>
            <a:r>
              <a:rPr lang="zh-CN" altLang="zh-CN" dirty="0">
                <a:latin typeface="黑体" pitchFamily="49" charset="-122"/>
                <a:ea typeface="黑体" pitchFamily="49" charset="-122"/>
              </a:rPr>
              <a:t>【</a:t>
            </a:r>
            <a:r>
              <a:rPr lang="zh-CN" dirty="0">
                <a:latin typeface="黑体" pitchFamily="49" charset="-122"/>
                <a:ea typeface="黑体" pitchFamily="49" charset="-122"/>
              </a:rPr>
              <a:t>典题 </a:t>
            </a:r>
            <a:r>
              <a:rPr lang="zh-CN" altLang="zh-CN" dirty="0">
                <a:latin typeface="Times New Roman" pitchFamily="18" charset="0"/>
              </a:rPr>
              <a:t>3</a:t>
            </a:r>
            <a:r>
              <a:rPr lang="zh-CN" altLang="zh-CN" dirty="0">
                <a:latin typeface="Times New Roman" pitchFamily="18" charset="0"/>
                <a:ea typeface="黑体" pitchFamily="49" charset="-122"/>
              </a:rPr>
              <a:t>】</a:t>
            </a:r>
            <a:r>
              <a:rPr lang="zh-CN" dirty="0">
                <a:latin typeface="Times New Roman" pitchFamily="18" charset="0"/>
              </a:rPr>
              <a:t>有</a:t>
            </a:r>
            <a:r>
              <a:rPr lang="zh-CN" altLang="en-US" kern="100" dirty="0">
                <a:latin typeface="Times New Roman"/>
                <a:ea typeface="宋体"/>
                <a:cs typeface="Times New Roman"/>
              </a:rPr>
              <a:t>一长方形导体，长</a:t>
            </a:r>
            <a:r>
              <a:rPr lang="en-US" i="1" kern="100" dirty="0">
                <a:latin typeface="Times New Roman"/>
                <a:ea typeface="宋体"/>
              </a:rPr>
              <a:t>a</a:t>
            </a:r>
            <a:r>
              <a:rPr lang="zh-CN" altLang="en-US" kern="100" dirty="0">
                <a:latin typeface="Times New Roman"/>
                <a:ea typeface="宋体"/>
                <a:cs typeface="Times New Roman"/>
              </a:rPr>
              <a:t>、宽</a:t>
            </a:r>
            <a:r>
              <a:rPr lang="en-US" i="1" kern="100" dirty="0">
                <a:latin typeface="Times New Roman"/>
                <a:ea typeface="宋体"/>
              </a:rPr>
              <a:t>b</a:t>
            </a:r>
            <a:r>
              <a:rPr lang="zh-CN" altLang="en-US" kern="100" dirty="0">
                <a:latin typeface="Times New Roman"/>
                <a:ea typeface="宋体"/>
                <a:cs typeface="Times New Roman"/>
              </a:rPr>
              <a:t>、高</a:t>
            </a:r>
            <a:r>
              <a:rPr lang="en-US" i="1" kern="100" dirty="0">
                <a:latin typeface="Times New Roman"/>
                <a:ea typeface="宋体"/>
              </a:rPr>
              <a:t>h</a:t>
            </a:r>
            <a:r>
              <a:rPr lang="zh-CN" altLang="en-US" kern="100" dirty="0">
                <a:latin typeface="Times New Roman"/>
                <a:ea typeface="宋体"/>
                <a:cs typeface="Times New Roman"/>
              </a:rPr>
              <a:t>之比为</a:t>
            </a:r>
            <a:r>
              <a:rPr lang="en-US" kern="100" dirty="0">
                <a:latin typeface="Times New Roman"/>
                <a:ea typeface="宋体"/>
              </a:rPr>
              <a:t>6</a:t>
            </a:r>
            <a:r>
              <a:rPr lang="zh-CN" altLang="en-US" kern="100" dirty="0">
                <a:latin typeface="Times New Roman"/>
                <a:ea typeface="宋体"/>
                <a:cs typeface="宋体"/>
              </a:rPr>
              <a:t>∶</a:t>
            </a:r>
            <a:r>
              <a:rPr lang="en-US" kern="100" dirty="0">
                <a:latin typeface="Times New Roman"/>
                <a:ea typeface="宋体"/>
              </a:rPr>
              <a:t>3</a:t>
            </a:r>
            <a:r>
              <a:rPr lang="zh-CN" altLang="en-US" kern="100" dirty="0">
                <a:latin typeface="Times New Roman"/>
                <a:ea typeface="宋体"/>
                <a:cs typeface="宋体"/>
              </a:rPr>
              <a:t>∶</a:t>
            </a:r>
            <a:endParaRPr lang="zh-CN" altLang="zh-CN" dirty="0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  <a:tabLst>
                <a:tab pos="609600" algn="l"/>
              </a:tabLst>
              <a:defRPr/>
            </a:pPr>
            <a:endParaRPr lang="zh-CN" altLang="zh-CN" dirty="0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  <a:tabLst>
                <a:tab pos="609600" algn="l"/>
              </a:tabLst>
              <a:defRPr/>
            </a:pPr>
            <a:endParaRPr lang="zh-CN" altLang="zh-CN" dirty="0">
              <a:latin typeface="Times New Roman" pitchFamily="18" charset="0"/>
            </a:endParaRPr>
          </a:p>
          <a:p>
            <a:pPr eaLnBrk="1" hangingPunct="1">
              <a:lnSpc>
                <a:spcPts val="2663"/>
              </a:lnSpc>
              <a:tabLst>
                <a:tab pos="609600" algn="l"/>
              </a:tabLst>
              <a:defRPr/>
            </a:pPr>
            <a:r>
              <a:rPr lang="zh-CN" altLang="zh-CN" dirty="0">
                <a:latin typeface="Times New Roman" pitchFamily="18" charset="0"/>
              </a:rPr>
              <a:t>2</a:t>
            </a:r>
            <a:r>
              <a:rPr lang="zh-CN" dirty="0">
                <a:latin typeface="Times New Roman" pitchFamily="18" charset="0"/>
              </a:rPr>
              <a:t>，它的六个面的中心各焊接一根电阻不计的导线，如图 </a:t>
            </a:r>
            <a:r>
              <a:rPr lang="zh-CN" altLang="zh-CN" dirty="0">
                <a:latin typeface="Times New Roman" pitchFamily="18" charset="0"/>
              </a:rPr>
              <a:t>7-1-7</a:t>
            </a:r>
          </a:p>
          <a:p>
            <a:pPr eaLnBrk="1" hangingPunct="1">
              <a:lnSpc>
                <a:spcPts val="1000"/>
              </a:lnSpc>
              <a:tabLst>
                <a:tab pos="609600" algn="l"/>
              </a:tabLst>
              <a:defRPr/>
            </a:pPr>
            <a:endParaRPr lang="zh-CN" altLang="zh-CN" dirty="0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  <a:tabLst>
                <a:tab pos="609600" algn="l"/>
              </a:tabLst>
              <a:defRPr/>
            </a:pPr>
            <a:endParaRPr lang="zh-CN" altLang="zh-CN" dirty="0">
              <a:latin typeface="Times New Roman" pitchFamily="18" charset="0"/>
            </a:endParaRPr>
          </a:p>
          <a:p>
            <a:pPr eaLnBrk="1" hangingPunct="1">
              <a:lnSpc>
                <a:spcPts val="2675"/>
              </a:lnSpc>
              <a:tabLst>
                <a:tab pos="609600" algn="l"/>
              </a:tabLst>
              <a:defRPr/>
            </a:pPr>
            <a:r>
              <a:rPr lang="zh-CN" dirty="0">
                <a:latin typeface="Times New Roman" pitchFamily="18" charset="0"/>
              </a:rPr>
              <a:t>所示，分别将 </a:t>
            </a:r>
            <a:r>
              <a:rPr lang="zh-CN" altLang="zh-CN" sz="2500" i="1" dirty="0">
                <a:latin typeface="Times New Roman" pitchFamily="18" charset="0"/>
              </a:rPr>
              <a:t>AA</a:t>
            </a:r>
            <a:r>
              <a:rPr lang="zh-CN" altLang="zh-CN" dirty="0">
                <a:latin typeface="Times New Roman" pitchFamily="18" charset="0"/>
              </a:rPr>
              <a:t>′</a:t>
            </a:r>
            <a:r>
              <a:rPr lang="zh-CN" dirty="0">
                <a:latin typeface="Times New Roman" pitchFamily="18" charset="0"/>
              </a:rPr>
              <a:t>、</a:t>
            </a:r>
            <a:r>
              <a:rPr lang="zh-CN" altLang="zh-CN" sz="2500" i="1" dirty="0">
                <a:latin typeface="Times New Roman" pitchFamily="18" charset="0"/>
              </a:rPr>
              <a:t>BB</a:t>
            </a:r>
            <a:r>
              <a:rPr lang="zh-CN" altLang="zh-CN" dirty="0">
                <a:latin typeface="Times New Roman" pitchFamily="18" charset="0"/>
              </a:rPr>
              <a:t>′</a:t>
            </a:r>
            <a:r>
              <a:rPr lang="zh-CN" dirty="0">
                <a:latin typeface="Times New Roman" pitchFamily="18" charset="0"/>
              </a:rPr>
              <a:t>、</a:t>
            </a:r>
            <a:r>
              <a:rPr lang="zh-CN" altLang="zh-CN" sz="2500" i="1" dirty="0">
                <a:latin typeface="Times New Roman" pitchFamily="18" charset="0"/>
              </a:rPr>
              <a:t>CC</a:t>
            </a:r>
            <a:r>
              <a:rPr lang="zh-CN" altLang="zh-CN" dirty="0">
                <a:latin typeface="Times New Roman" pitchFamily="18" charset="0"/>
              </a:rPr>
              <a:t>′</a:t>
            </a:r>
            <a:r>
              <a:rPr lang="zh-CN" dirty="0">
                <a:latin typeface="Times New Roman" pitchFamily="18" charset="0"/>
              </a:rPr>
              <a:t>接在同一恒压电源上时，导</a:t>
            </a:r>
          </a:p>
        </p:txBody>
      </p:sp>
      <p:sp>
        <p:nvSpPr>
          <p:cNvPr id="30727" name="Text Box 7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284163" y="3136900"/>
            <a:ext cx="7977187" cy="252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1" hangingPunct="1">
              <a:lnSpc>
                <a:spcPts val="2750"/>
              </a:lnSpc>
              <a:tabLst>
                <a:tab pos="3924300" algn="l"/>
              </a:tabLst>
              <a:defRPr/>
            </a:pPr>
            <a:r>
              <a:rPr lang="zh-CN" altLang="en-US" kern="100" dirty="0">
                <a:latin typeface="Times New Roman"/>
                <a:ea typeface="宋体"/>
                <a:cs typeface="Times New Roman"/>
              </a:rPr>
              <a:t>体中电荷的运动速度分别为</a:t>
            </a:r>
            <a:r>
              <a:rPr lang="en-US" i="1" kern="100" dirty="0">
                <a:latin typeface="Book Antiqua"/>
                <a:ea typeface="宋体"/>
                <a:cs typeface="Times New Roman"/>
              </a:rPr>
              <a:t>v</a:t>
            </a:r>
            <a:r>
              <a:rPr lang="en-US" kern="100" baseline="-25000" dirty="0">
                <a:latin typeface="Times New Roman"/>
                <a:ea typeface="宋体"/>
              </a:rPr>
              <a:t>1</a:t>
            </a:r>
            <a:r>
              <a:rPr lang="zh-CN" altLang="en-US" kern="100" dirty="0">
                <a:latin typeface="Times New Roman"/>
                <a:ea typeface="宋体"/>
                <a:cs typeface="Times New Roman"/>
              </a:rPr>
              <a:t>、</a:t>
            </a:r>
            <a:r>
              <a:rPr lang="en-US" i="1" kern="100" dirty="0">
                <a:latin typeface="Book Antiqua"/>
                <a:ea typeface="宋体"/>
                <a:cs typeface="Times New Roman"/>
              </a:rPr>
              <a:t>v</a:t>
            </a:r>
            <a:r>
              <a:rPr lang="en-US" kern="100" baseline="-25000" dirty="0">
                <a:latin typeface="Times New Roman"/>
                <a:ea typeface="宋体"/>
              </a:rPr>
              <a:t>2</a:t>
            </a:r>
            <a:r>
              <a:rPr lang="zh-CN" altLang="en-US" kern="100" dirty="0">
                <a:latin typeface="Times New Roman"/>
                <a:ea typeface="宋体"/>
                <a:cs typeface="Times New Roman"/>
              </a:rPr>
              <a:t>、</a:t>
            </a:r>
            <a:r>
              <a:rPr lang="en-US" i="1" kern="100" dirty="0">
                <a:latin typeface="Book Antiqua"/>
                <a:ea typeface="宋体"/>
                <a:cs typeface="Times New Roman"/>
              </a:rPr>
              <a:t>v</a:t>
            </a:r>
            <a:r>
              <a:rPr lang="en-US" kern="100" baseline="-25000" dirty="0">
                <a:latin typeface="Times New Roman"/>
                <a:ea typeface="宋体"/>
              </a:rPr>
              <a:t>3</a:t>
            </a:r>
            <a:r>
              <a:rPr lang="en-US" kern="100" dirty="0">
                <a:latin typeface="Times New Roman"/>
                <a:ea typeface="宋体"/>
              </a:rPr>
              <a:t>.</a:t>
            </a:r>
            <a:r>
              <a:rPr lang="zh-CN" altLang="en-US" kern="100" dirty="0">
                <a:latin typeface="Times New Roman"/>
                <a:ea typeface="宋体"/>
                <a:cs typeface="Times New Roman"/>
              </a:rPr>
              <a:t>则</a:t>
            </a:r>
            <a:r>
              <a:rPr lang="en-US" i="1" kern="100" dirty="0">
                <a:latin typeface="Book Antiqua"/>
                <a:ea typeface="宋体"/>
                <a:cs typeface="Times New Roman"/>
              </a:rPr>
              <a:t>v</a:t>
            </a:r>
            <a:r>
              <a:rPr lang="en-US" kern="100" baseline="-25000" dirty="0">
                <a:latin typeface="Times New Roman"/>
                <a:ea typeface="宋体"/>
              </a:rPr>
              <a:t>1</a:t>
            </a:r>
            <a:r>
              <a:rPr lang="zh-CN" altLang="en-US" kern="100" dirty="0">
                <a:latin typeface="Times New Roman"/>
                <a:ea typeface="宋体"/>
                <a:cs typeface="宋体"/>
              </a:rPr>
              <a:t>∶</a:t>
            </a:r>
            <a:r>
              <a:rPr lang="en-US" i="1" kern="100" dirty="0">
                <a:latin typeface="Book Antiqua"/>
                <a:ea typeface="宋体"/>
                <a:cs typeface="Times New Roman"/>
              </a:rPr>
              <a:t>v</a:t>
            </a:r>
            <a:r>
              <a:rPr lang="en-US" kern="100" baseline="-25000" dirty="0">
                <a:latin typeface="Times New Roman"/>
                <a:ea typeface="宋体"/>
              </a:rPr>
              <a:t>2</a:t>
            </a:r>
            <a:r>
              <a:rPr lang="zh-CN" altLang="en-US" kern="100" dirty="0">
                <a:latin typeface="Times New Roman"/>
                <a:ea typeface="宋体"/>
                <a:cs typeface="宋体"/>
              </a:rPr>
              <a:t>∶</a:t>
            </a:r>
            <a:r>
              <a:rPr lang="en-US" i="1" kern="100" dirty="0">
                <a:latin typeface="Book Antiqua"/>
                <a:ea typeface="宋体"/>
                <a:cs typeface="Times New Roman"/>
              </a:rPr>
              <a:t>v</a:t>
            </a:r>
            <a:r>
              <a:rPr lang="en-US" kern="100" baseline="-25000" dirty="0">
                <a:latin typeface="Times New Roman"/>
                <a:ea typeface="宋体"/>
              </a:rPr>
              <a:t>3</a:t>
            </a:r>
            <a:r>
              <a:rPr lang="zh-CN" altLang="en-US" kern="100" dirty="0">
                <a:latin typeface="Times New Roman"/>
                <a:ea typeface="宋体"/>
                <a:cs typeface="Times New Roman"/>
              </a:rPr>
              <a:t>为</a:t>
            </a:r>
            <a:r>
              <a:rPr lang="en-US" kern="100" dirty="0">
                <a:latin typeface="Times New Roman"/>
                <a:ea typeface="宋体"/>
              </a:rPr>
              <a:t>(</a:t>
            </a:r>
            <a:r>
              <a:rPr lang="zh-CN" altLang="en-US" kern="100" dirty="0">
                <a:latin typeface="Times New Roman"/>
                <a:ea typeface="宋体"/>
                <a:cs typeface="Times New Roman"/>
              </a:rPr>
              <a:t>　　</a:t>
            </a:r>
            <a:r>
              <a:rPr lang="en-US" kern="100" dirty="0">
                <a:latin typeface="Times New Roman"/>
                <a:ea typeface="宋体"/>
              </a:rPr>
              <a:t>)</a:t>
            </a:r>
            <a:endParaRPr lang="zh-CN" altLang="zh-CN" dirty="0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  <a:tabLst>
                <a:tab pos="3924300" algn="l"/>
              </a:tabLst>
              <a:defRPr/>
            </a:pPr>
            <a:endParaRPr lang="zh-CN" altLang="zh-CN" dirty="0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  <a:tabLst>
                <a:tab pos="3924300" algn="l"/>
              </a:tabLst>
              <a:defRPr/>
            </a:pPr>
            <a:endParaRPr lang="zh-CN" altLang="zh-CN" dirty="0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  <a:tabLst>
                <a:tab pos="3924300" algn="l"/>
              </a:tabLst>
              <a:defRPr/>
            </a:pPr>
            <a:endParaRPr lang="zh-CN" altLang="zh-CN" dirty="0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  <a:tabLst>
                <a:tab pos="3924300" algn="l"/>
              </a:tabLst>
              <a:defRPr/>
            </a:pPr>
            <a:endParaRPr lang="zh-CN" altLang="zh-CN" dirty="0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  <a:tabLst>
                <a:tab pos="3924300" algn="l"/>
              </a:tabLst>
              <a:defRPr/>
            </a:pPr>
            <a:endParaRPr lang="zh-CN" altLang="zh-CN" dirty="0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  <a:tabLst>
                <a:tab pos="3924300" algn="l"/>
              </a:tabLst>
              <a:defRPr/>
            </a:pPr>
            <a:endParaRPr lang="zh-CN" altLang="zh-CN" dirty="0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  <a:tabLst>
                <a:tab pos="3924300" algn="l"/>
              </a:tabLst>
              <a:defRPr/>
            </a:pPr>
            <a:endParaRPr lang="zh-CN" altLang="zh-CN" dirty="0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  <a:tabLst>
                <a:tab pos="3924300" algn="l"/>
              </a:tabLst>
              <a:defRPr/>
            </a:pPr>
            <a:endParaRPr lang="zh-CN" altLang="zh-CN" dirty="0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  <a:tabLst>
                <a:tab pos="3924300" algn="l"/>
              </a:tabLst>
              <a:defRPr/>
            </a:pPr>
            <a:endParaRPr lang="zh-CN" altLang="zh-CN" dirty="0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  <a:tabLst>
                <a:tab pos="3924300" algn="l"/>
              </a:tabLst>
              <a:defRPr/>
            </a:pPr>
            <a:endParaRPr lang="zh-CN" altLang="zh-CN" dirty="0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  <a:tabLst>
                <a:tab pos="3924300" algn="l"/>
              </a:tabLst>
              <a:defRPr/>
            </a:pPr>
            <a:endParaRPr lang="zh-CN" altLang="zh-CN" dirty="0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  <a:tabLst>
                <a:tab pos="3924300" algn="l"/>
              </a:tabLst>
              <a:defRPr/>
            </a:pPr>
            <a:endParaRPr lang="zh-CN" altLang="zh-CN" dirty="0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  <a:tabLst>
                <a:tab pos="3924300" algn="l"/>
              </a:tabLst>
              <a:defRPr/>
            </a:pPr>
            <a:endParaRPr lang="zh-CN" altLang="zh-CN" dirty="0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  <a:tabLst>
                <a:tab pos="3924300" algn="l"/>
              </a:tabLst>
              <a:defRPr/>
            </a:pPr>
            <a:endParaRPr lang="zh-CN" altLang="zh-CN" dirty="0">
              <a:latin typeface="Times New Roman" pitchFamily="18" charset="0"/>
            </a:endParaRPr>
          </a:p>
          <a:p>
            <a:pPr eaLnBrk="1" hangingPunct="1">
              <a:lnSpc>
                <a:spcPts val="2925"/>
              </a:lnSpc>
              <a:tabLst>
                <a:tab pos="3924300" algn="l"/>
              </a:tabLst>
              <a:defRPr/>
            </a:pPr>
            <a:r>
              <a:rPr lang="zh-CN" altLang="zh-CN" dirty="0">
                <a:latin typeface="Times New Roman" pitchFamily="18" charset="0"/>
              </a:rPr>
              <a:t>	</a:t>
            </a:r>
            <a:r>
              <a:rPr lang="zh-CN" dirty="0">
                <a:latin typeface="Times New Roman" pitchFamily="18" charset="0"/>
              </a:rPr>
              <a:t>图 </a:t>
            </a:r>
            <a:r>
              <a:rPr lang="zh-CN" altLang="zh-CN" dirty="0">
                <a:latin typeface="Times New Roman" pitchFamily="18" charset="0"/>
              </a:rPr>
              <a:t>7-1-7</a:t>
            </a:r>
          </a:p>
        </p:txBody>
      </p:sp>
      <p:sp>
        <p:nvSpPr>
          <p:cNvPr id="51207" name="Text Box 8"/>
          <p:cNvSpPr txBox="1">
            <a:spLocks noChangeArrowheads="1"/>
          </p:cNvSpPr>
          <p:nvPr/>
        </p:nvSpPr>
        <p:spPr bwMode="auto">
          <a:xfrm>
            <a:off x="893763" y="5899150"/>
            <a:ext cx="1362075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>
                <a:latin typeface="Times New Roman" pitchFamily="18" charset="0"/>
              </a:rPr>
              <a:t>A.6∶3∶2</a:t>
            </a:r>
          </a:p>
        </p:txBody>
      </p:sp>
      <p:sp>
        <p:nvSpPr>
          <p:cNvPr id="51208" name="Text Box 9"/>
          <p:cNvSpPr txBox="1">
            <a:spLocks noChangeArrowheads="1"/>
          </p:cNvSpPr>
          <p:nvPr/>
        </p:nvSpPr>
        <p:spPr bwMode="auto">
          <a:xfrm>
            <a:off x="2865438" y="5899150"/>
            <a:ext cx="1346200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>
                <a:latin typeface="Times New Roman" pitchFamily="18" charset="0"/>
              </a:rPr>
              <a:t>B.1∶1∶1</a:t>
            </a:r>
          </a:p>
        </p:txBody>
      </p:sp>
      <p:sp>
        <p:nvSpPr>
          <p:cNvPr id="51209" name="Text Box 10"/>
          <p:cNvSpPr txBox="1">
            <a:spLocks noChangeArrowheads="1"/>
          </p:cNvSpPr>
          <p:nvPr/>
        </p:nvSpPr>
        <p:spPr bwMode="auto">
          <a:xfrm>
            <a:off x="4821238" y="5899150"/>
            <a:ext cx="1346200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>
                <a:latin typeface="Times New Roman" pitchFamily="18" charset="0"/>
              </a:rPr>
              <a:t>C.2∶3∶6</a:t>
            </a:r>
          </a:p>
        </p:txBody>
      </p:sp>
      <p:sp>
        <p:nvSpPr>
          <p:cNvPr id="51210" name="Text Box 11"/>
          <p:cNvSpPr txBox="1">
            <a:spLocks noChangeArrowheads="1"/>
          </p:cNvSpPr>
          <p:nvPr/>
        </p:nvSpPr>
        <p:spPr bwMode="auto">
          <a:xfrm>
            <a:off x="6777038" y="5899150"/>
            <a:ext cx="1363662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>
                <a:latin typeface="Times New Roman" pitchFamily="18" charset="0"/>
              </a:rPr>
              <a:t>D.1∶2∶3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360363" y="3622675"/>
            <a:ext cx="8310562" cy="165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3500"/>
              </a:lnSpc>
            </a:pPr>
            <a:r>
              <a:rPr lang="zh-CN" altLang="zh-CN">
                <a:solidFill>
                  <a:srgbClr val="FF0000"/>
                </a:solidFill>
                <a:latin typeface="Times New Roman" pitchFamily="18" charset="0"/>
              </a:rPr>
              <a:t>	</a:t>
            </a:r>
            <a:r>
              <a:rPr lang="zh-CN" altLang="en-US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答案：</a:t>
            </a:r>
            <a:r>
              <a:rPr lang="zh-CN" altLang="zh-CN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D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solidFill>
                <a:srgbClr val="FF0000"/>
              </a:solidFill>
              <a:latin typeface="Times New Roman" pitchFamily="18" charset="0"/>
              <a:ea typeface="黑体" pitchFamily="49" charset="-122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solidFill>
                <a:srgbClr val="FF0000"/>
              </a:solidFill>
              <a:latin typeface="Times New Roman" pitchFamily="18" charset="0"/>
              <a:ea typeface="黑体" pitchFamily="49" charset="-122"/>
            </a:endParaRPr>
          </a:p>
          <a:p>
            <a:pPr eaLnBrk="1" hangingPunct="1">
              <a:lnSpc>
                <a:spcPts val="2488"/>
              </a:lnSpc>
            </a:pPr>
            <a:r>
              <a:rPr lang="zh-CN" altLang="zh-CN">
                <a:solidFill>
                  <a:srgbClr val="FF0000"/>
                </a:solidFill>
                <a:latin typeface="Times New Roman" pitchFamily="18" charset="0"/>
              </a:rPr>
              <a:t>	</a:t>
            </a:r>
            <a:r>
              <a:rPr lang="zh-CN" altLang="en-US">
                <a:solidFill>
                  <a:srgbClr val="0000FF"/>
                </a:solidFill>
                <a:latin typeface="Times New Roman" pitchFamily="18" charset="0"/>
                <a:ea typeface="黑体" pitchFamily="49" charset="-122"/>
              </a:rPr>
              <a:t>方法点拨：</a:t>
            </a:r>
            <a:r>
              <a:rPr lang="zh-CN" altLang="en-US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电阻定</a:t>
            </a:r>
            <a:r>
              <a:rPr lang="zh-CN" altLang="en-US">
                <a:solidFill>
                  <a:srgbClr val="FF0000"/>
                </a:solidFill>
                <a:ea typeface="仿宋_GB2312" pitchFamily="49" charset="-122"/>
              </a:rPr>
              <a:t>律中的长度必须是沿电流方向的长度，</a:t>
            </a:r>
          </a:p>
          <a:p>
            <a:pPr eaLnBrk="1" hangingPunct="1">
              <a:lnSpc>
                <a:spcPts val="1000"/>
              </a:lnSpc>
            </a:pPr>
            <a:endParaRPr lang="zh-CN" altLang="en-US">
              <a:solidFill>
                <a:srgbClr val="FF0000"/>
              </a:solidFill>
              <a:ea typeface="仿宋_GB2312" pitchFamily="49" charset="-122"/>
            </a:endParaRPr>
          </a:p>
          <a:p>
            <a:pPr eaLnBrk="1" hangingPunct="1">
              <a:lnSpc>
                <a:spcPts val="1000"/>
              </a:lnSpc>
            </a:pPr>
            <a:endParaRPr lang="zh-CN" altLang="en-US">
              <a:solidFill>
                <a:srgbClr val="FF0000"/>
              </a:solidFill>
              <a:ea typeface="仿宋_GB2312" pitchFamily="49" charset="-122"/>
            </a:endParaRPr>
          </a:p>
          <a:p>
            <a:pPr eaLnBrk="1" hangingPunct="1">
              <a:lnSpc>
                <a:spcPts val="2850"/>
              </a:lnSpc>
            </a:pPr>
            <a:r>
              <a:rPr lang="zh-CN" altLang="en-US">
                <a:solidFill>
                  <a:srgbClr val="FF0000"/>
                </a:solidFill>
                <a:ea typeface="仿宋_GB2312" pitchFamily="49" charset="-122"/>
              </a:rPr>
              <a:t>横截面积是垂直电流方向的面积</a:t>
            </a:r>
            <a:r>
              <a:rPr lang="zh-CN" altLang="zh-CN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31754" name="Object 10"/>
          <p:cNvGraphicFramePr>
            <a:graphicFrameLocks noChangeAspect="1"/>
          </p:cNvGraphicFramePr>
          <p:nvPr/>
        </p:nvGraphicFramePr>
        <p:xfrm>
          <a:off x="368300" y="1989138"/>
          <a:ext cx="8264525" cy="150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文档" r:id="rId3" imgW="8265004" imgH="1502336" progId="Word.Document.12">
                  <p:embed/>
                </p:oleObj>
              </mc:Choice>
              <mc:Fallback>
                <p:oleObj name="文档" r:id="rId3" imgW="8265004" imgH="1502336" progId="Word.Document.12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1989138"/>
                        <a:ext cx="8264525" cy="150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7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ws_5E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1981200"/>
            <a:ext cx="4965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2628900"/>
            <a:ext cx="8277225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969963" y="1727200"/>
            <a:ext cx="8382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en-US">
                <a:latin typeface="黑体" pitchFamily="49" charset="-122"/>
                <a:ea typeface="黑体" pitchFamily="49" charset="-122"/>
              </a:rPr>
              <a:t>考向 </a:t>
            </a:r>
            <a:r>
              <a:rPr lang="zh-CN" altLang="zh-CN">
                <a:latin typeface="Times New Roman" pitchFamily="18" charset="0"/>
              </a:rPr>
              <a:t>2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112963" y="1727200"/>
            <a:ext cx="4572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ea typeface="黑体" pitchFamily="49" charset="-122"/>
              </a:rPr>
              <a:t>导线对折、拉伸对电阻变化的讨论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360363" y="2320925"/>
            <a:ext cx="8310562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 sz="1800"/>
              <a:t>	</a:t>
            </a:r>
            <a:r>
              <a:rPr lang="zh-CN" altLang="zh-CN">
                <a:latin typeface="黑体" pitchFamily="49" charset="-122"/>
                <a:ea typeface="黑体" pitchFamily="49" charset="-122"/>
              </a:rPr>
              <a:t>【</a:t>
            </a:r>
            <a:r>
              <a:rPr lang="zh-CN" altLang="en-US">
                <a:latin typeface="黑体" pitchFamily="49" charset="-122"/>
                <a:ea typeface="黑体" pitchFamily="49" charset="-122"/>
              </a:rPr>
              <a:t>典题 </a:t>
            </a:r>
            <a:r>
              <a:rPr lang="zh-CN" altLang="zh-CN">
                <a:latin typeface="Times New Roman" pitchFamily="18" charset="0"/>
              </a:rPr>
              <a:t>4</a:t>
            </a:r>
            <a:r>
              <a:rPr lang="zh-CN" altLang="zh-CN">
                <a:latin typeface="Times New Roman" pitchFamily="18" charset="0"/>
                <a:ea typeface="黑体" pitchFamily="49" charset="-122"/>
              </a:rPr>
              <a:t>】</a:t>
            </a:r>
            <a:r>
              <a:rPr lang="zh-CN" altLang="en-US">
                <a:latin typeface="Times New Roman" pitchFamily="18" charset="0"/>
              </a:rPr>
              <a:t>两根完全相同的金属裸导线，如果把其中的一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en-US">
                <a:latin typeface="Times New Roman" pitchFamily="18" charset="0"/>
              </a:rPr>
              <a:t>根均匀拉长到原来的 </a:t>
            </a:r>
            <a:r>
              <a:rPr lang="zh-CN" altLang="zh-CN">
                <a:latin typeface="Times New Roman" pitchFamily="18" charset="0"/>
              </a:rPr>
              <a:t>2 </a:t>
            </a:r>
            <a:r>
              <a:rPr lang="zh-CN" altLang="en-US">
                <a:latin typeface="Times New Roman" pitchFamily="18" charset="0"/>
              </a:rPr>
              <a:t>倍，把另一根对折后绞合起来，然后给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488"/>
              </a:lnSpc>
            </a:pPr>
            <a:r>
              <a:rPr lang="zh-CN" altLang="en-US">
                <a:latin typeface="Times New Roman" pitchFamily="18" charset="0"/>
              </a:rPr>
              <a:t>它们分别加上相同电压后，则</a:t>
            </a:r>
            <a:r>
              <a:rPr lang="zh-CN" altLang="en-US"/>
              <a:t>在相同时间内通过它们的电荷量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1985963" y="4149725"/>
            <a:ext cx="1016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188"/>
              </a:lnSpc>
            </a:pPr>
            <a:r>
              <a:rPr lang="zh-CN" altLang="zh-CN">
                <a:latin typeface="Times New Roman" pitchFamily="18" charset="0"/>
              </a:rPr>
              <a:t>)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360363" y="4100513"/>
            <a:ext cx="1514475" cy="91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en-US">
                <a:latin typeface="Times New Roman" pitchFamily="18" charset="0"/>
              </a:rPr>
              <a:t>之比为</a:t>
            </a:r>
            <a:r>
              <a:rPr lang="zh-CN" altLang="zh-CN">
                <a:latin typeface="Times New Roman" pitchFamily="18" charset="0"/>
              </a:rPr>
              <a:t>(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zh-CN">
                <a:latin typeface="Times New Roman" pitchFamily="18" charset="0"/>
              </a:rPr>
              <a:t>	A.1∶4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4618038" y="4692650"/>
            <a:ext cx="8890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>
                <a:latin typeface="Times New Roman" pitchFamily="18" charset="0"/>
              </a:rPr>
              <a:t>B.1∶8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969963" y="5284788"/>
            <a:ext cx="104140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>
                <a:latin typeface="Times New Roman" pitchFamily="18" charset="0"/>
              </a:rPr>
              <a:t>C.1∶16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4602163" y="5284788"/>
            <a:ext cx="1057275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>
                <a:latin typeface="Times New Roman" pitchFamily="18" charset="0"/>
              </a:rPr>
              <a:t>D.16∶1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855663" y="5562600"/>
            <a:ext cx="1314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答案：</a:t>
            </a:r>
            <a:r>
              <a:rPr lang="zh-CN" altLang="zh-CN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C</a:t>
            </a:r>
            <a:endParaRPr lang="zh-CN" altLang="en-US"/>
          </a:p>
        </p:txBody>
      </p:sp>
      <p:graphicFrame>
        <p:nvGraphicFramePr>
          <p:cNvPr id="33804" name="Object 12"/>
          <p:cNvGraphicFramePr>
            <a:graphicFrameLocks noChangeAspect="1"/>
          </p:cNvGraphicFramePr>
          <p:nvPr/>
        </p:nvGraphicFramePr>
        <p:xfrm>
          <a:off x="368300" y="990600"/>
          <a:ext cx="8264525" cy="447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文档" r:id="rId3" imgW="8265004" imgH="4477523" progId="Word.Document.12">
                  <p:embed/>
                </p:oleObj>
              </mc:Choice>
              <mc:Fallback>
                <p:oleObj name="文档" r:id="rId3" imgW="8265004" imgH="4477523" progId="Word.Document.12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990600"/>
                        <a:ext cx="8264525" cy="447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969963" y="1816100"/>
            <a:ext cx="76596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solidFill>
                  <a:srgbClr val="0000FF"/>
                </a:solidFill>
                <a:ea typeface="黑体" pitchFamily="49" charset="-122"/>
              </a:rPr>
              <a:t>方法技巧：</a:t>
            </a:r>
            <a:r>
              <a:rPr lang="zh-CN" altLang="en-US">
                <a:solidFill>
                  <a:srgbClr val="FF0000"/>
                </a:solidFill>
                <a:ea typeface="仿宋_GB2312" pitchFamily="49" charset="-122"/>
              </a:rPr>
              <a:t>某一导体的形状改变后，讨论其电阻变化应抓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360363" y="2408238"/>
            <a:ext cx="1828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solidFill>
                  <a:srgbClr val="FF0000"/>
                </a:solidFill>
                <a:ea typeface="仿宋_GB2312" pitchFamily="49" charset="-122"/>
              </a:rPr>
              <a:t>住以下三点：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969963" y="3000375"/>
            <a:ext cx="2868612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>
                <a:solidFill>
                  <a:srgbClr val="FF0000"/>
                </a:solidFill>
                <a:latin typeface="Times New Roman" pitchFamily="18" charset="0"/>
              </a:rPr>
              <a:t>(1)</a:t>
            </a: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导体的电阻率不变</a:t>
            </a:r>
            <a:r>
              <a:rPr lang="zh-CN" altLang="zh-CN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.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969963" y="3594100"/>
            <a:ext cx="6426200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88"/>
              </a:lnSpc>
            </a:pPr>
            <a:r>
              <a:rPr lang="zh-CN" altLang="zh-CN">
                <a:solidFill>
                  <a:srgbClr val="FF0000"/>
                </a:solidFill>
                <a:latin typeface="Times New Roman" pitchFamily="18" charset="0"/>
              </a:rPr>
              <a:t>(2)</a:t>
            </a: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导体的体积不变，由 </a:t>
            </a: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V</a:t>
            </a: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＝</a:t>
            </a: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lS </a:t>
            </a: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可知 </a:t>
            </a: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l </a:t>
            </a: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与 </a:t>
            </a: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S </a:t>
            </a: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成反比</a:t>
            </a:r>
            <a:r>
              <a:rPr lang="zh-CN" altLang="zh-CN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.</a:t>
            </a:r>
          </a:p>
        </p:txBody>
      </p:sp>
      <p:graphicFrame>
        <p:nvGraphicFramePr>
          <p:cNvPr id="34826" name="Object 10"/>
          <p:cNvGraphicFramePr>
            <a:graphicFrameLocks noChangeAspect="1"/>
          </p:cNvGraphicFramePr>
          <p:nvPr/>
        </p:nvGraphicFramePr>
        <p:xfrm>
          <a:off x="368300" y="4152900"/>
          <a:ext cx="8264525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文档" r:id="rId3" imgW="8265004" imgH="910104" progId="Word.Document.12">
                  <p:embed/>
                </p:oleObj>
              </mc:Choice>
              <mc:Fallback>
                <p:oleObj name="文档" r:id="rId3" imgW="8265004" imgH="910104" progId="Word.Document.12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4152900"/>
                        <a:ext cx="8264525" cy="90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/>
      <p:bldP spid="34821" grpId="0"/>
      <p:bldP spid="34822" grpId="0"/>
      <p:bldP spid="3482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969963" y="763588"/>
            <a:ext cx="83820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en-US">
                <a:latin typeface="黑体" pitchFamily="49" charset="-122"/>
                <a:ea typeface="黑体" pitchFamily="49" charset="-122"/>
              </a:rPr>
              <a:t>热点 </a:t>
            </a:r>
            <a:r>
              <a:rPr lang="zh-CN" altLang="zh-CN">
                <a:latin typeface="Times New Roman" pitchFamily="18" charset="0"/>
              </a:rPr>
              <a:t>3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2112963" y="763588"/>
            <a:ext cx="426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ea typeface="黑体" pitchFamily="49" charset="-122"/>
              </a:rPr>
              <a:t>欧姆定律及伏安特性曲线的应用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360363" y="1357313"/>
            <a:ext cx="8281987" cy="447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 sz="1800"/>
              <a:t>	</a:t>
            </a:r>
            <a:r>
              <a:rPr lang="zh-CN" altLang="zh-CN">
                <a:latin typeface="Times New Roman" pitchFamily="18" charset="0"/>
              </a:rPr>
              <a:t>[</a:t>
            </a:r>
            <a:r>
              <a:rPr lang="zh-CN" altLang="en-US">
                <a:latin typeface="黑体" pitchFamily="49" charset="-122"/>
                <a:ea typeface="黑体" pitchFamily="49" charset="-122"/>
              </a:rPr>
              <a:t>热点归纳</a:t>
            </a:r>
            <a:r>
              <a:rPr lang="zh-CN" altLang="zh-CN">
                <a:latin typeface="Times New Roman" pitchFamily="18" charset="0"/>
                <a:ea typeface="黑体" pitchFamily="49" charset="-122"/>
              </a:rPr>
              <a:t>]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zh-CN">
                <a:latin typeface="Times New Roman" pitchFamily="18" charset="0"/>
              </a:rPr>
              <a:t>	1.</a:t>
            </a:r>
            <a:r>
              <a:rPr lang="zh-CN" altLang="en-US">
                <a:latin typeface="Times New Roman" pitchFamily="18" charset="0"/>
              </a:rPr>
              <a:t>欧姆定律的“二同”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75"/>
              </a:lnSpc>
            </a:pPr>
            <a:r>
              <a:rPr lang="zh-CN" altLang="zh-CN">
                <a:latin typeface="Times New Roman" pitchFamily="18" charset="0"/>
              </a:rPr>
              <a:t>	(1)</a:t>
            </a:r>
            <a:r>
              <a:rPr lang="zh-CN" altLang="en-US">
                <a:latin typeface="Times New Roman" pitchFamily="18" charset="0"/>
              </a:rPr>
              <a:t>同体性：指 </a:t>
            </a:r>
            <a:r>
              <a:rPr lang="zh-CN" altLang="zh-CN" sz="2500" i="1">
                <a:latin typeface="Times New Roman" pitchFamily="18" charset="0"/>
              </a:rPr>
              <a:t>I</a:t>
            </a:r>
            <a:r>
              <a:rPr lang="zh-CN" altLang="en-US">
                <a:latin typeface="Times New Roman" pitchFamily="18" charset="0"/>
              </a:rPr>
              <a:t>、</a:t>
            </a:r>
            <a:r>
              <a:rPr lang="zh-CN" altLang="zh-CN" sz="2500" i="1">
                <a:latin typeface="Times New Roman" pitchFamily="18" charset="0"/>
              </a:rPr>
              <a:t>U</a:t>
            </a:r>
            <a:r>
              <a:rPr lang="zh-CN" altLang="en-US">
                <a:latin typeface="Times New Roman" pitchFamily="18" charset="0"/>
              </a:rPr>
              <a:t>、</a:t>
            </a:r>
            <a:r>
              <a:rPr lang="zh-CN" altLang="zh-CN" sz="2500" i="1">
                <a:latin typeface="Times New Roman" pitchFamily="18" charset="0"/>
              </a:rPr>
              <a:t>R </a:t>
            </a:r>
            <a:r>
              <a:rPr lang="zh-CN" altLang="en-US">
                <a:latin typeface="Times New Roman" pitchFamily="18" charset="0"/>
              </a:rPr>
              <a:t>三个物理量必须对应同一段电路或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en-US">
                <a:latin typeface="Times New Roman" pitchFamily="18" charset="0"/>
              </a:rPr>
              <a:t>同一段导体</a:t>
            </a:r>
            <a:r>
              <a:rPr lang="zh-CN" altLang="zh-CN">
                <a:latin typeface="Times New Roman" pitchFamily="18" charset="0"/>
              </a:rPr>
              <a:t>.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zh-CN">
                <a:latin typeface="Times New Roman" pitchFamily="18" charset="0"/>
              </a:rPr>
              <a:t>	(2)</a:t>
            </a:r>
            <a:r>
              <a:rPr lang="zh-CN" altLang="en-US">
                <a:latin typeface="Times New Roman" pitchFamily="18" charset="0"/>
              </a:rPr>
              <a:t>同时性：指 </a:t>
            </a:r>
            <a:r>
              <a:rPr lang="zh-CN" altLang="zh-CN" sz="2500" i="1">
                <a:latin typeface="Times New Roman" pitchFamily="18" charset="0"/>
              </a:rPr>
              <a:t>U </a:t>
            </a:r>
            <a:r>
              <a:rPr lang="zh-CN" altLang="en-US">
                <a:latin typeface="Times New Roman" pitchFamily="18" charset="0"/>
              </a:rPr>
              <a:t>和 </a:t>
            </a:r>
            <a:r>
              <a:rPr lang="zh-CN" altLang="zh-CN" sz="2500" i="1">
                <a:latin typeface="Times New Roman" pitchFamily="18" charset="0"/>
              </a:rPr>
              <a:t>I </a:t>
            </a:r>
            <a:r>
              <a:rPr lang="zh-CN" altLang="en-US">
                <a:latin typeface="Times New Roman" pitchFamily="18" charset="0"/>
              </a:rPr>
              <a:t>必须是导体上同一时刻的电压和电流</a:t>
            </a:r>
            <a:r>
              <a:rPr lang="zh-CN" altLang="zh-CN">
                <a:latin typeface="Times New Roman" pitchFamily="18" charset="0"/>
              </a:rPr>
              <a:t>.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zh-CN">
                <a:latin typeface="Times New Roman" pitchFamily="18" charset="0"/>
              </a:rPr>
              <a:t>	2.</a:t>
            </a:r>
            <a:r>
              <a:rPr lang="zh-CN" altLang="en-US">
                <a:latin typeface="Times New Roman" pitchFamily="18" charset="0"/>
              </a:rPr>
              <a:t>对伏安特性曲线的理解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75"/>
              </a:lnSpc>
            </a:pPr>
            <a:r>
              <a:rPr lang="zh-CN" altLang="zh-CN">
                <a:latin typeface="Times New Roman" pitchFamily="18" charset="0"/>
              </a:rPr>
              <a:t>	(1)</a:t>
            </a:r>
            <a:r>
              <a:rPr lang="zh-CN" altLang="en-US">
                <a:latin typeface="Times New Roman" pitchFamily="18" charset="0"/>
              </a:rPr>
              <a:t>图 </a:t>
            </a:r>
            <a:r>
              <a:rPr lang="zh-CN" altLang="zh-CN">
                <a:latin typeface="Times New Roman" pitchFamily="18" charset="0"/>
              </a:rPr>
              <a:t>7-1-8 </a:t>
            </a:r>
            <a:r>
              <a:rPr lang="zh-CN" altLang="en-US">
                <a:latin typeface="Times New Roman" pitchFamily="18" charset="0"/>
              </a:rPr>
              <a:t>甲中，图线 </a:t>
            </a:r>
            <a:r>
              <a:rPr lang="zh-CN" altLang="zh-CN" sz="2500" i="1">
                <a:latin typeface="Times New Roman" pitchFamily="18" charset="0"/>
              </a:rPr>
              <a:t>a</a:t>
            </a:r>
            <a:r>
              <a:rPr lang="zh-CN" altLang="en-US">
                <a:latin typeface="Times New Roman" pitchFamily="18" charset="0"/>
              </a:rPr>
              <a:t>、</a:t>
            </a:r>
            <a:r>
              <a:rPr lang="zh-CN" altLang="zh-CN" sz="2500" i="1">
                <a:latin typeface="Times New Roman" pitchFamily="18" charset="0"/>
              </a:rPr>
              <a:t>b </a:t>
            </a:r>
            <a:r>
              <a:rPr lang="zh-CN" altLang="en-US">
                <a:latin typeface="Times New Roman" pitchFamily="18" charset="0"/>
              </a:rPr>
              <a:t>表示线性元件，图乙中，图线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zh-CN" sz="2500" i="1">
                <a:latin typeface="Times New Roman" pitchFamily="18" charset="0"/>
              </a:rPr>
              <a:t>c</a:t>
            </a:r>
            <a:r>
              <a:rPr lang="zh-CN" altLang="en-US">
                <a:latin typeface="Times New Roman" pitchFamily="18" charset="0"/>
              </a:rPr>
              <a:t>、</a:t>
            </a:r>
            <a:r>
              <a:rPr lang="zh-CN" altLang="zh-CN" sz="2500" i="1">
                <a:latin typeface="Times New Roman" pitchFamily="18" charset="0"/>
              </a:rPr>
              <a:t>d </a:t>
            </a:r>
            <a:r>
              <a:rPr lang="zh-CN" altLang="en-US">
                <a:latin typeface="Times New Roman" pitchFamily="18" charset="0"/>
              </a:rPr>
              <a:t>表示非线性元件</a:t>
            </a:r>
            <a:r>
              <a:rPr lang="zh-CN" altLang="zh-CN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3" descr="ws_5F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800" y="2446338"/>
            <a:ext cx="11938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2" name="Picture 4" descr="ws_5F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6200" y="2433638"/>
            <a:ext cx="1231900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60363" y="835025"/>
            <a:ext cx="8275637" cy="143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88"/>
              </a:lnSpc>
            </a:pPr>
            <a:r>
              <a:rPr lang="zh-CN" altLang="zh-CN" sz="1800"/>
              <a:t>	</a:t>
            </a:r>
            <a:r>
              <a:rPr lang="zh-CN" altLang="zh-CN">
                <a:latin typeface="Times New Roman" pitchFamily="18" charset="0"/>
              </a:rPr>
              <a:t>(2)</a:t>
            </a:r>
            <a:r>
              <a:rPr lang="zh-CN" altLang="zh-CN" sz="2500" i="1">
                <a:latin typeface="Times New Roman" pitchFamily="18" charset="0"/>
              </a:rPr>
              <a:t>I</a:t>
            </a:r>
            <a:r>
              <a:rPr lang="zh-CN" altLang="zh-CN">
                <a:latin typeface="Times New Roman" pitchFamily="18" charset="0"/>
              </a:rPr>
              <a:t>-</a:t>
            </a:r>
            <a:r>
              <a:rPr lang="zh-CN" altLang="zh-CN" sz="2500" i="1">
                <a:latin typeface="Times New Roman" pitchFamily="18" charset="0"/>
              </a:rPr>
              <a:t>U </a:t>
            </a:r>
            <a:r>
              <a:rPr lang="zh-CN" altLang="en-US">
                <a:latin typeface="Times New Roman" pitchFamily="18" charset="0"/>
              </a:rPr>
              <a:t>图象中图线上某点与 </a:t>
            </a:r>
            <a:r>
              <a:rPr lang="zh-CN" altLang="zh-CN" sz="2500" i="1">
                <a:latin typeface="Times New Roman" pitchFamily="18" charset="0"/>
              </a:rPr>
              <a:t>O </a:t>
            </a:r>
            <a:r>
              <a:rPr lang="zh-CN" altLang="en-US">
                <a:latin typeface="Times New Roman" pitchFamily="18" charset="0"/>
              </a:rPr>
              <a:t>点连线的斜率表示电阻的倒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3363"/>
              </a:lnSpc>
            </a:pPr>
            <a:r>
              <a:rPr lang="zh-CN" altLang="en-US">
                <a:latin typeface="Times New Roman" pitchFamily="18" charset="0"/>
              </a:rPr>
              <a:t>数，斜率越大，电阻越小，故 </a:t>
            </a:r>
            <a:r>
              <a:rPr lang="zh-CN" altLang="zh-CN" sz="2500" i="1">
                <a:latin typeface="Times New Roman" pitchFamily="18" charset="0"/>
              </a:rPr>
              <a:t>R</a:t>
            </a:r>
            <a:r>
              <a:rPr lang="zh-CN" altLang="zh-CN" i="1" baseline="-25000">
                <a:latin typeface="Times New Roman" pitchFamily="18" charset="0"/>
              </a:rPr>
              <a:t>a</a:t>
            </a:r>
            <a:r>
              <a:rPr lang="zh-CN" altLang="en-US">
                <a:latin typeface="Times New Roman" pitchFamily="18" charset="0"/>
              </a:rPr>
              <a:t>＜</a:t>
            </a:r>
            <a:r>
              <a:rPr lang="zh-CN" altLang="zh-CN" sz="2500" i="1">
                <a:latin typeface="Times New Roman" pitchFamily="18" charset="0"/>
              </a:rPr>
              <a:t>R</a:t>
            </a:r>
            <a:r>
              <a:rPr lang="zh-CN" altLang="zh-CN" i="1" baseline="-25000">
                <a:latin typeface="Times New Roman" pitchFamily="18" charset="0"/>
              </a:rPr>
              <a:t>b</a:t>
            </a:r>
            <a:r>
              <a:rPr lang="zh-CN" altLang="zh-CN">
                <a:latin typeface="Times New Roman" pitchFamily="18" charset="0"/>
              </a:rPr>
              <a:t>(</a:t>
            </a:r>
            <a:r>
              <a:rPr lang="zh-CN" altLang="en-US">
                <a:latin typeface="Times New Roman" pitchFamily="18" charset="0"/>
              </a:rPr>
              <a:t>如图 </a:t>
            </a:r>
            <a:r>
              <a:rPr lang="zh-CN" altLang="zh-CN">
                <a:latin typeface="Times New Roman" pitchFamily="18" charset="0"/>
              </a:rPr>
              <a:t>7-1-8 </a:t>
            </a:r>
            <a:r>
              <a:rPr lang="zh-CN" altLang="en-US">
                <a:latin typeface="Times New Roman" pitchFamily="18" charset="0"/>
              </a:rPr>
              <a:t>甲所示</a:t>
            </a:r>
            <a:r>
              <a:rPr lang="zh-CN" altLang="zh-CN">
                <a:latin typeface="Times New Roman" pitchFamily="18" charset="0"/>
              </a:rPr>
              <a:t>).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3363"/>
              </a:lnSpc>
            </a:pPr>
            <a:r>
              <a:rPr lang="zh-CN" altLang="zh-CN">
                <a:latin typeface="Times New Roman" pitchFamily="18" charset="0"/>
              </a:rPr>
              <a:t>	(3)</a:t>
            </a:r>
            <a:r>
              <a:rPr lang="zh-CN" altLang="en-US">
                <a:latin typeface="Times New Roman" pitchFamily="18" charset="0"/>
              </a:rPr>
              <a:t>图线 </a:t>
            </a:r>
            <a:r>
              <a:rPr lang="zh-CN" altLang="zh-CN" sz="2500" i="1">
                <a:latin typeface="Times New Roman" pitchFamily="18" charset="0"/>
              </a:rPr>
              <a:t>c </a:t>
            </a:r>
            <a:r>
              <a:rPr lang="zh-CN" altLang="en-US">
                <a:latin typeface="Times New Roman" pitchFamily="18" charset="0"/>
              </a:rPr>
              <a:t>的电阻减小，图线 </a:t>
            </a:r>
            <a:r>
              <a:rPr lang="zh-CN" altLang="zh-CN" sz="2500" i="1">
                <a:latin typeface="Times New Roman" pitchFamily="18" charset="0"/>
              </a:rPr>
              <a:t>d </a:t>
            </a:r>
            <a:r>
              <a:rPr lang="zh-CN" altLang="en-US">
                <a:latin typeface="Times New Roman" pitchFamily="18" charset="0"/>
              </a:rPr>
              <a:t>的电阻增大</a:t>
            </a:r>
            <a:r>
              <a:rPr lang="zh-CN" altLang="zh-CN">
                <a:latin typeface="Times New Roman" pitchFamily="18" charset="0"/>
              </a:rPr>
              <a:t>(</a:t>
            </a:r>
            <a:r>
              <a:rPr lang="zh-CN" altLang="en-US">
                <a:latin typeface="Times New Roman" pitchFamily="18" charset="0"/>
              </a:rPr>
              <a:t>如图乙所示</a:t>
            </a:r>
            <a:r>
              <a:rPr lang="zh-CN" altLang="zh-CN">
                <a:latin typeface="Times New Roman" pitchFamily="18" charset="0"/>
              </a:rPr>
              <a:t>).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3865563" y="37973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latin typeface="Times New Roman" pitchFamily="18" charset="0"/>
              </a:rPr>
              <a:t>甲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5541963" y="37973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latin typeface="Times New Roman" pitchFamily="18" charset="0"/>
              </a:rPr>
              <a:t>乙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969963" y="4351338"/>
            <a:ext cx="7648575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33147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33147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33147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33147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33147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147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147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147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147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 sz="1800"/>
              <a:t>	</a:t>
            </a:r>
            <a:r>
              <a:rPr lang="zh-CN" altLang="en-US">
                <a:latin typeface="楷体_GB2312" pitchFamily="49" charset="-122"/>
                <a:ea typeface="楷体_GB2312" pitchFamily="49" charset="-122"/>
              </a:rPr>
              <a:t>图 </a:t>
            </a:r>
            <a:r>
              <a:rPr lang="zh-CN" altLang="zh-CN">
                <a:latin typeface="Times New Roman" pitchFamily="18" charset="0"/>
              </a:rPr>
              <a:t>7-1-8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3350"/>
              </a:lnSpc>
            </a:pPr>
            <a:r>
              <a:rPr lang="zh-CN" altLang="zh-CN">
                <a:latin typeface="Times New Roman" pitchFamily="18" charset="0"/>
              </a:rPr>
              <a:t>(4)</a:t>
            </a:r>
            <a:r>
              <a:rPr lang="zh-CN" altLang="en-US">
                <a:latin typeface="Times New Roman" pitchFamily="18" charset="0"/>
              </a:rPr>
              <a:t>伏安特性曲线上每一点的电压坐标与电流坐标的比值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360363" y="5610225"/>
            <a:ext cx="50006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88"/>
              </a:lnSpc>
            </a:pPr>
            <a:r>
              <a:rPr lang="zh-CN" altLang="en-US">
                <a:latin typeface="Times New Roman" pitchFamily="18" charset="0"/>
              </a:rPr>
              <a:t>对应这一状态下的电阻</a:t>
            </a:r>
            <a:r>
              <a:rPr lang="zh-CN" altLang="zh-CN">
                <a:latin typeface="Times New Roman" pitchFamily="18" charset="0"/>
              </a:rPr>
              <a:t>.</a:t>
            </a:r>
            <a:r>
              <a:rPr lang="zh-CN" altLang="en-US">
                <a:latin typeface="Times New Roman" pitchFamily="18" charset="0"/>
              </a:rPr>
              <a:t>如图乙所示，</a:t>
            </a:r>
          </a:p>
        </p:txBody>
      </p:sp>
      <p:graphicFrame>
        <p:nvGraphicFramePr>
          <p:cNvPr id="22530" name="Object 12"/>
          <p:cNvGraphicFramePr>
            <a:graphicFrameLocks noChangeAspect="1"/>
          </p:cNvGraphicFramePr>
          <p:nvPr/>
        </p:nvGraphicFramePr>
        <p:xfrm>
          <a:off x="4643438" y="5405438"/>
          <a:ext cx="8264525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" name="文档" r:id="rId5" imgW="8265004" imgH="870909" progId="Word.Document.12">
                  <p:embed/>
                </p:oleObj>
              </mc:Choice>
              <mc:Fallback>
                <p:oleObj name="文档" r:id="rId5" imgW="8265004" imgH="870909" progId="Word.Document.12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5405438"/>
                        <a:ext cx="8264525" cy="871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ws_5F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700" y="3762375"/>
            <a:ext cx="2476500" cy="184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969963" y="792163"/>
            <a:ext cx="83820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en-US">
                <a:latin typeface="黑体" pitchFamily="49" charset="-122"/>
                <a:ea typeface="黑体" pitchFamily="49" charset="-122"/>
              </a:rPr>
              <a:t>考向 </a:t>
            </a:r>
            <a:r>
              <a:rPr lang="zh-CN" altLang="zh-CN">
                <a:latin typeface="Times New Roman" pitchFamily="18" charset="0"/>
              </a:rPr>
              <a:t>1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2112963" y="792163"/>
            <a:ext cx="2743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ea typeface="黑体" pitchFamily="49" charset="-122"/>
              </a:rPr>
              <a:t>伏安特性曲线的理解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360363" y="1306513"/>
            <a:ext cx="8515350" cy="191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 sz="1800"/>
              <a:t>	</a:t>
            </a:r>
            <a:r>
              <a:rPr lang="zh-CN" altLang="zh-CN">
                <a:latin typeface="黑体" pitchFamily="49" charset="-122"/>
                <a:ea typeface="黑体" pitchFamily="49" charset="-122"/>
              </a:rPr>
              <a:t>【</a:t>
            </a:r>
            <a:r>
              <a:rPr lang="zh-CN" altLang="en-US">
                <a:latin typeface="黑体" pitchFamily="49" charset="-122"/>
                <a:ea typeface="黑体" pitchFamily="49" charset="-122"/>
              </a:rPr>
              <a:t>典题 </a:t>
            </a:r>
            <a:r>
              <a:rPr lang="zh-CN" altLang="zh-CN">
                <a:latin typeface="Times New Roman" pitchFamily="18" charset="0"/>
              </a:rPr>
              <a:t>5</a:t>
            </a:r>
            <a:r>
              <a:rPr lang="zh-CN" altLang="zh-CN">
                <a:latin typeface="黑体" pitchFamily="49" charset="-122"/>
                <a:ea typeface="黑体" pitchFamily="49" charset="-122"/>
              </a:rPr>
              <a:t>】</a:t>
            </a:r>
            <a:r>
              <a:rPr lang="zh-CN" altLang="zh-CN">
                <a:latin typeface="Times New Roman" pitchFamily="18" charset="0"/>
                <a:ea typeface="黑体" pitchFamily="49" charset="-122"/>
              </a:rPr>
              <a:t>(</a:t>
            </a:r>
            <a:r>
              <a:rPr lang="zh-CN" altLang="en-US">
                <a:latin typeface="楷体_GB2312" pitchFamily="49" charset="-122"/>
                <a:ea typeface="楷体_GB2312" pitchFamily="49" charset="-122"/>
              </a:rPr>
              <a:t>多选</a:t>
            </a:r>
            <a:r>
              <a:rPr lang="zh-CN" altLang="zh-CN">
                <a:latin typeface="Times New Roman" pitchFamily="18" charset="0"/>
                <a:ea typeface="楷体_GB2312" pitchFamily="49" charset="-122"/>
              </a:rPr>
              <a:t>)</a:t>
            </a:r>
            <a:r>
              <a:rPr lang="zh-CN" altLang="en-US">
                <a:latin typeface="Times New Roman" pitchFamily="18" charset="0"/>
              </a:rPr>
              <a:t>我国已经于 </a:t>
            </a:r>
            <a:r>
              <a:rPr lang="zh-CN" altLang="zh-CN">
                <a:latin typeface="Times New Roman" pitchFamily="18" charset="0"/>
              </a:rPr>
              <a:t>2012 </a:t>
            </a:r>
            <a:r>
              <a:rPr lang="zh-CN" altLang="en-US">
                <a:latin typeface="Times New Roman" pitchFamily="18" charset="0"/>
              </a:rPr>
              <a:t>年 </a:t>
            </a:r>
            <a:r>
              <a:rPr lang="zh-CN" altLang="zh-CN">
                <a:latin typeface="Times New Roman" pitchFamily="18" charset="0"/>
              </a:rPr>
              <a:t>10 </a:t>
            </a:r>
            <a:r>
              <a:rPr lang="zh-CN" altLang="en-US">
                <a:latin typeface="Times New Roman" pitchFamily="18" charset="0"/>
              </a:rPr>
              <a:t>月 </a:t>
            </a:r>
            <a:r>
              <a:rPr lang="zh-CN" altLang="zh-CN">
                <a:latin typeface="Times New Roman" pitchFamily="18" charset="0"/>
              </a:rPr>
              <a:t>1 </a:t>
            </a:r>
            <a:r>
              <a:rPr lang="zh-CN" altLang="en-US">
                <a:latin typeface="Times New Roman" pitchFamily="18" charset="0"/>
              </a:rPr>
              <a:t>日起禁止销售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3050"/>
              </a:lnSpc>
            </a:pPr>
            <a:r>
              <a:rPr lang="zh-CN" altLang="zh-CN">
                <a:latin typeface="Times New Roman" pitchFamily="18" charset="0"/>
              </a:rPr>
              <a:t>100 W </a:t>
            </a:r>
            <a:r>
              <a:rPr lang="zh-CN" altLang="en-US">
                <a:latin typeface="Times New Roman" pitchFamily="18" charset="0"/>
              </a:rPr>
              <a:t>及以上的白炽灯，以后将逐步淘汰白炽灯</a:t>
            </a:r>
            <a:r>
              <a:rPr lang="zh-CN" altLang="zh-CN">
                <a:latin typeface="Times New Roman" pitchFamily="18" charset="0"/>
              </a:rPr>
              <a:t>.</a:t>
            </a:r>
            <a:r>
              <a:rPr lang="zh-CN" altLang="en-US">
                <a:latin typeface="Times New Roman" pitchFamily="18" charset="0"/>
              </a:rPr>
              <a:t>假设某同学研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3050"/>
              </a:lnSpc>
            </a:pPr>
            <a:r>
              <a:rPr lang="zh-CN" altLang="en-US">
                <a:latin typeface="Times New Roman" pitchFamily="18" charset="0"/>
              </a:rPr>
              <a:t>究白炽灯得到某白炽灯的 </a:t>
            </a:r>
            <a:r>
              <a:rPr lang="zh-CN" altLang="zh-CN" sz="2500" i="1">
                <a:latin typeface="Times New Roman" pitchFamily="18" charset="0"/>
              </a:rPr>
              <a:t>U</a:t>
            </a:r>
            <a:r>
              <a:rPr lang="zh-CN" altLang="zh-CN">
                <a:latin typeface="Times New Roman" pitchFamily="18" charset="0"/>
              </a:rPr>
              <a:t>-</a:t>
            </a:r>
            <a:r>
              <a:rPr lang="zh-CN" altLang="zh-CN" sz="2500" i="1">
                <a:latin typeface="Times New Roman" pitchFamily="18" charset="0"/>
              </a:rPr>
              <a:t>I </a:t>
            </a:r>
            <a:r>
              <a:rPr lang="zh-CN" altLang="en-US">
                <a:latin typeface="Times New Roman" pitchFamily="18" charset="0"/>
              </a:rPr>
              <a:t>曲线如图 </a:t>
            </a:r>
            <a:r>
              <a:rPr lang="zh-CN" altLang="zh-CN">
                <a:latin typeface="Times New Roman" pitchFamily="18" charset="0"/>
              </a:rPr>
              <a:t>7-1-9 </a:t>
            </a:r>
            <a:r>
              <a:rPr lang="zh-CN" altLang="en-US">
                <a:latin typeface="Times New Roman" pitchFamily="18" charset="0"/>
              </a:rPr>
              <a:t>所示</a:t>
            </a:r>
            <a:r>
              <a:rPr lang="zh-CN" altLang="zh-CN">
                <a:latin typeface="Times New Roman" pitchFamily="18" charset="0"/>
              </a:rPr>
              <a:t>.</a:t>
            </a:r>
            <a:r>
              <a:rPr lang="zh-CN" altLang="en-US">
                <a:latin typeface="Times New Roman" pitchFamily="18" charset="0"/>
              </a:rPr>
              <a:t>图象上 </a:t>
            </a:r>
            <a:r>
              <a:rPr lang="zh-CN" altLang="zh-CN" sz="2500" i="1">
                <a:latin typeface="Times New Roman" pitchFamily="18" charset="0"/>
              </a:rPr>
              <a:t>A </a:t>
            </a:r>
            <a:r>
              <a:rPr lang="zh-CN" altLang="en-US">
                <a:latin typeface="Times New Roman" pitchFamily="18" charset="0"/>
              </a:rPr>
              <a:t>点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3050"/>
              </a:lnSpc>
            </a:pPr>
            <a:r>
              <a:rPr lang="zh-CN" altLang="en-US">
                <a:latin typeface="Times New Roman" pitchFamily="18" charset="0"/>
              </a:rPr>
              <a:t>与原点 </a:t>
            </a:r>
            <a:r>
              <a:rPr lang="zh-CN" altLang="zh-CN" sz="2500" i="1">
                <a:latin typeface="Times New Roman" pitchFamily="18" charset="0"/>
              </a:rPr>
              <a:t>O </a:t>
            </a:r>
            <a:r>
              <a:rPr lang="zh-CN" altLang="en-US">
                <a:latin typeface="Times New Roman" pitchFamily="18" charset="0"/>
              </a:rPr>
              <a:t>的连线与横轴成</a:t>
            </a:r>
            <a:r>
              <a:rPr lang="zh-CN" altLang="zh-CN" sz="2500" i="1">
                <a:latin typeface="Times New Roman" pitchFamily="18" charset="0"/>
              </a:rPr>
              <a:t>α</a:t>
            </a:r>
            <a:r>
              <a:rPr lang="zh-CN" altLang="en-US">
                <a:latin typeface="Times New Roman" pitchFamily="18" charset="0"/>
              </a:rPr>
              <a:t>角，</a:t>
            </a:r>
            <a:r>
              <a:rPr lang="zh-CN" altLang="zh-CN" sz="2500" i="1">
                <a:latin typeface="Times New Roman" pitchFamily="18" charset="0"/>
              </a:rPr>
              <a:t>A </a:t>
            </a:r>
            <a:r>
              <a:rPr lang="zh-CN" altLang="en-US">
                <a:latin typeface="Times New Roman" pitchFamily="18" charset="0"/>
              </a:rPr>
              <a:t>点的切线与横轴成</a:t>
            </a:r>
            <a:r>
              <a:rPr lang="zh-CN" altLang="zh-CN" sz="2500" i="1">
                <a:latin typeface="Times New Roman" pitchFamily="18" charset="0"/>
              </a:rPr>
              <a:t>β</a:t>
            </a:r>
            <a:r>
              <a:rPr lang="zh-CN" altLang="en-US">
                <a:latin typeface="Times New Roman" pitchFamily="18" charset="0"/>
              </a:rPr>
              <a:t>角，则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360363" y="3390900"/>
            <a:ext cx="10001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188"/>
              </a:lnSpc>
            </a:pPr>
            <a:r>
              <a:rPr lang="zh-CN" altLang="zh-CN">
                <a:latin typeface="Times New Roman" pitchFamily="18" charset="0"/>
              </a:rPr>
              <a:t>(</a:t>
            </a: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1071563" y="3390900"/>
            <a:ext cx="1016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188"/>
              </a:lnSpc>
            </a:pPr>
            <a:r>
              <a:rPr lang="zh-CN" altLang="zh-CN">
                <a:latin typeface="Times New Roman" pitchFamily="18" charset="0"/>
              </a:rPr>
              <a:t>)</a:t>
            </a: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4284663" y="5734050"/>
            <a:ext cx="1039812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en-US">
                <a:latin typeface="Times New Roman" pitchFamily="18" charset="0"/>
              </a:rPr>
              <a:t>图 </a:t>
            </a:r>
            <a:r>
              <a:rPr lang="zh-CN" altLang="zh-CN">
                <a:latin typeface="Times New Roman" pitchFamily="18" charset="0"/>
              </a:rPr>
              <a:t>7-1-9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969963" y="763588"/>
            <a:ext cx="5557837" cy="153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4597400" algn="l"/>
                <a:tab pos="46482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4597400" algn="l"/>
                <a:tab pos="46482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4597400" algn="l"/>
                <a:tab pos="46482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4597400" algn="l"/>
                <a:tab pos="46482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4597400" algn="l"/>
                <a:tab pos="46482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97400" algn="l"/>
                <a:tab pos="46482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97400" algn="l"/>
                <a:tab pos="46482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97400" algn="l"/>
                <a:tab pos="46482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97400" algn="l"/>
                <a:tab pos="46482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>
                <a:latin typeface="Times New Roman" pitchFamily="18" charset="0"/>
              </a:rPr>
              <a:t>A.</a:t>
            </a:r>
            <a:r>
              <a:rPr lang="zh-CN" altLang="en-US">
                <a:latin typeface="Times New Roman" pitchFamily="18" charset="0"/>
              </a:rPr>
              <a:t>白炽灯的电阻随电压的增大而减小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75"/>
              </a:lnSpc>
            </a:pPr>
            <a:r>
              <a:rPr lang="zh-CN" altLang="zh-CN">
                <a:latin typeface="Times New Roman" pitchFamily="18" charset="0"/>
              </a:rPr>
              <a:t>B.</a:t>
            </a:r>
            <a:r>
              <a:rPr lang="zh-CN" altLang="en-US">
                <a:latin typeface="Times New Roman" pitchFamily="18" charset="0"/>
              </a:rPr>
              <a:t>在 </a:t>
            </a:r>
            <a:r>
              <a:rPr lang="zh-CN" altLang="zh-CN" sz="2500" i="1">
                <a:latin typeface="Times New Roman" pitchFamily="18" charset="0"/>
              </a:rPr>
              <a:t>A </a:t>
            </a:r>
            <a:r>
              <a:rPr lang="zh-CN" altLang="en-US">
                <a:latin typeface="Times New Roman" pitchFamily="18" charset="0"/>
              </a:rPr>
              <a:t>点，白炽灯的电阻可表示为 </a:t>
            </a:r>
            <a:r>
              <a:rPr lang="zh-CN" altLang="zh-CN">
                <a:latin typeface="Times New Roman" pitchFamily="18" charset="0"/>
              </a:rPr>
              <a:t>tan </a:t>
            </a:r>
            <a:r>
              <a:rPr lang="zh-CN" altLang="zh-CN" sz="2500" i="1">
                <a:latin typeface="Times New Roman" pitchFamily="18" charset="0"/>
              </a:rPr>
              <a:t>β</a:t>
            </a:r>
          </a:p>
          <a:p>
            <a:pPr eaLnBrk="1" hangingPunct="1">
              <a:lnSpc>
                <a:spcPts val="1000"/>
              </a:lnSpc>
            </a:pPr>
            <a:endParaRPr lang="zh-CN" altLang="zh-CN" sz="2500" i="1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 sz="2500" i="1">
              <a:latin typeface="Times New Roman" pitchFamily="18" charset="0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zh-CN">
                <a:latin typeface="Times New Roman" pitchFamily="18" charset="0"/>
              </a:rPr>
              <a:t>C.</a:t>
            </a:r>
            <a:r>
              <a:rPr lang="zh-CN" altLang="en-US">
                <a:latin typeface="Times New Roman" pitchFamily="18" charset="0"/>
              </a:rPr>
              <a:t>在 </a:t>
            </a:r>
            <a:r>
              <a:rPr lang="zh-CN" altLang="zh-CN" sz="2500" i="1">
                <a:latin typeface="Times New Roman" pitchFamily="18" charset="0"/>
              </a:rPr>
              <a:t>A </a:t>
            </a:r>
            <a:r>
              <a:rPr lang="zh-CN" altLang="en-US">
                <a:latin typeface="Times New Roman" pitchFamily="18" charset="0"/>
              </a:rPr>
              <a:t>点，白炽灯的电功率可表示为 </a:t>
            </a:r>
            <a:r>
              <a:rPr lang="zh-CN" altLang="zh-CN" sz="2500" i="1">
                <a:latin typeface="Times New Roman" pitchFamily="18" charset="0"/>
              </a:rPr>
              <a:t>U</a:t>
            </a:r>
            <a:r>
              <a:rPr lang="zh-CN" altLang="zh-CN" baseline="-25000">
                <a:latin typeface="Times New Roman" pitchFamily="18" charset="0"/>
              </a:rPr>
              <a:t>0</a:t>
            </a:r>
            <a:r>
              <a:rPr lang="zh-CN" altLang="zh-CN" sz="2500" i="1">
                <a:latin typeface="Times New Roman" pitchFamily="18" charset="0"/>
              </a:rPr>
              <a:t>I</a:t>
            </a:r>
            <a:r>
              <a:rPr lang="zh-CN" altLang="zh-CN" baseline="-25000">
                <a:latin typeface="Times New Roman" pitchFamily="18" charset="0"/>
              </a:rPr>
              <a:t>0</a:t>
            </a:r>
          </a:p>
        </p:txBody>
      </p:sp>
      <p:graphicFrame>
        <p:nvGraphicFramePr>
          <p:cNvPr id="23554" name="Object 8"/>
          <p:cNvGraphicFramePr>
            <a:graphicFrameLocks noChangeAspect="1"/>
          </p:cNvGraphicFramePr>
          <p:nvPr/>
        </p:nvGraphicFramePr>
        <p:xfrm>
          <a:off x="368300" y="2419350"/>
          <a:ext cx="8264525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8" name="文档" r:id="rId3" imgW="8265004" imgH="910104" progId="Word.Document.12">
                  <p:embed/>
                </p:oleObj>
              </mc:Choice>
              <mc:Fallback>
                <p:oleObj name="文档" r:id="rId3" imgW="8265004" imgH="910104" progId="Word.Document.1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2419350"/>
                        <a:ext cx="8264525" cy="90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892175" y="5634038"/>
            <a:ext cx="1535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答案：</a:t>
            </a:r>
            <a:r>
              <a:rPr lang="zh-CN" altLang="zh-CN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CD</a:t>
            </a:r>
            <a:endParaRPr lang="zh-CN" altLang="en-US"/>
          </a:p>
        </p:txBody>
      </p:sp>
      <p:graphicFrame>
        <p:nvGraphicFramePr>
          <p:cNvPr id="38921" name="Object 9"/>
          <p:cNvGraphicFramePr>
            <a:graphicFrameLocks noChangeAspect="1"/>
          </p:cNvGraphicFramePr>
          <p:nvPr/>
        </p:nvGraphicFramePr>
        <p:xfrm>
          <a:off x="368300" y="3395663"/>
          <a:ext cx="8264525" cy="209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" name="文档" r:id="rId5" imgW="8265004" imgH="2094928" progId="Word.Document.12">
                  <p:embed/>
                </p:oleObj>
              </mc:Choice>
              <mc:Fallback>
                <p:oleObj name="文档" r:id="rId5" imgW="8265004" imgH="2094928" progId="Word.Document.12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3395663"/>
                        <a:ext cx="8264525" cy="209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ws_5F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0" y="3859213"/>
            <a:ext cx="1320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299" name="Picture 3" descr="ws_5F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700" y="3808413"/>
            <a:ext cx="19812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969963" y="901700"/>
            <a:ext cx="838200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en-US">
                <a:latin typeface="黑体" pitchFamily="49" charset="-122"/>
                <a:ea typeface="黑体" pitchFamily="49" charset="-122"/>
              </a:rPr>
              <a:t>考向 </a:t>
            </a:r>
            <a:r>
              <a:rPr lang="zh-CN" altLang="zh-CN">
                <a:latin typeface="Times New Roman" pitchFamily="18" charset="0"/>
              </a:rPr>
              <a:t>2</a:t>
            </a: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2112963" y="901700"/>
            <a:ext cx="6400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ea typeface="黑体" pitchFamily="49" charset="-122"/>
              </a:rPr>
              <a:t>根据伏安特性曲线求通过非线性电阻元件的电流</a:t>
            </a: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360363" y="1495425"/>
            <a:ext cx="8404225" cy="153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 sz="1800"/>
              <a:t>	</a:t>
            </a:r>
            <a:r>
              <a:rPr lang="zh-CN" altLang="zh-CN">
                <a:latin typeface="黑体" pitchFamily="49" charset="-122"/>
                <a:ea typeface="黑体" pitchFamily="49" charset="-122"/>
              </a:rPr>
              <a:t>【</a:t>
            </a:r>
            <a:r>
              <a:rPr lang="zh-CN" altLang="en-US">
                <a:latin typeface="黑体" pitchFamily="49" charset="-122"/>
                <a:ea typeface="黑体" pitchFamily="49" charset="-122"/>
              </a:rPr>
              <a:t>典题 </a:t>
            </a:r>
            <a:r>
              <a:rPr lang="zh-CN" altLang="zh-CN">
                <a:latin typeface="Times New Roman" pitchFamily="18" charset="0"/>
              </a:rPr>
              <a:t>6</a:t>
            </a:r>
            <a:r>
              <a:rPr lang="zh-CN" altLang="zh-CN">
                <a:latin typeface="黑体" pitchFamily="49" charset="-122"/>
                <a:ea typeface="黑体" pitchFamily="49" charset="-122"/>
              </a:rPr>
              <a:t>】</a:t>
            </a:r>
            <a:r>
              <a:rPr lang="zh-CN" altLang="zh-CN">
                <a:latin typeface="Times New Roman" pitchFamily="18" charset="0"/>
                <a:ea typeface="黑体" pitchFamily="49" charset="-122"/>
              </a:rPr>
              <a:t>(</a:t>
            </a:r>
            <a:r>
              <a:rPr lang="zh-CN" altLang="en-US">
                <a:latin typeface="楷体_GB2312" pitchFamily="49" charset="-122"/>
                <a:ea typeface="楷体_GB2312" pitchFamily="49" charset="-122"/>
              </a:rPr>
              <a:t>多选，</a:t>
            </a:r>
            <a:r>
              <a:rPr lang="zh-CN" altLang="zh-CN">
                <a:latin typeface="Times New Roman" pitchFamily="18" charset="0"/>
                <a:ea typeface="楷体_GB2312" pitchFamily="49" charset="-122"/>
              </a:rPr>
              <a:t>2017 </a:t>
            </a:r>
            <a:r>
              <a:rPr lang="zh-CN" altLang="en-US">
                <a:latin typeface="楷体_GB2312" pitchFamily="49" charset="-122"/>
                <a:ea typeface="楷体_GB2312" pitchFamily="49" charset="-122"/>
              </a:rPr>
              <a:t>年江苏检测</a:t>
            </a:r>
            <a:r>
              <a:rPr lang="zh-CN" altLang="zh-CN">
                <a:latin typeface="Times New Roman" pitchFamily="18" charset="0"/>
                <a:ea typeface="楷体_GB2312" pitchFamily="49" charset="-122"/>
              </a:rPr>
              <a:t>)</a:t>
            </a:r>
            <a:r>
              <a:rPr lang="zh-CN" altLang="en-US">
                <a:latin typeface="Times New Roman" pitchFamily="18" charset="0"/>
              </a:rPr>
              <a:t>在如图 </a:t>
            </a:r>
            <a:r>
              <a:rPr lang="zh-CN" altLang="zh-CN">
                <a:latin typeface="Times New Roman" pitchFamily="18" charset="0"/>
              </a:rPr>
              <a:t>7-1-10 </a:t>
            </a:r>
            <a:r>
              <a:rPr lang="zh-CN" altLang="en-US">
                <a:latin typeface="Times New Roman" pitchFamily="18" charset="0"/>
              </a:rPr>
              <a:t>甲所示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75"/>
              </a:lnSpc>
            </a:pPr>
            <a:r>
              <a:rPr lang="zh-CN" altLang="en-US">
                <a:latin typeface="Times New Roman" pitchFamily="18" charset="0"/>
              </a:rPr>
              <a:t>的电路中，</a:t>
            </a:r>
            <a:r>
              <a:rPr lang="zh-CN" altLang="zh-CN">
                <a:latin typeface="Times New Roman" pitchFamily="18" charset="0"/>
              </a:rPr>
              <a:t>L</a:t>
            </a:r>
            <a:r>
              <a:rPr lang="zh-CN" altLang="zh-CN" baseline="-25000">
                <a:latin typeface="Times New Roman" pitchFamily="18" charset="0"/>
              </a:rPr>
              <a:t>1</a:t>
            </a:r>
            <a:r>
              <a:rPr lang="zh-CN" altLang="en-US">
                <a:latin typeface="Times New Roman" pitchFamily="18" charset="0"/>
              </a:rPr>
              <a:t>、</a:t>
            </a:r>
            <a:r>
              <a:rPr lang="zh-CN" altLang="zh-CN">
                <a:latin typeface="Times New Roman" pitchFamily="18" charset="0"/>
              </a:rPr>
              <a:t>L</a:t>
            </a:r>
            <a:r>
              <a:rPr lang="zh-CN" altLang="zh-CN" baseline="-25000">
                <a:latin typeface="Times New Roman" pitchFamily="18" charset="0"/>
              </a:rPr>
              <a:t>2</a:t>
            </a:r>
            <a:r>
              <a:rPr lang="zh-CN" altLang="en-US">
                <a:latin typeface="Times New Roman" pitchFamily="18" charset="0"/>
              </a:rPr>
              <a:t>、</a:t>
            </a:r>
            <a:r>
              <a:rPr lang="zh-CN" altLang="zh-CN">
                <a:latin typeface="Times New Roman" pitchFamily="18" charset="0"/>
              </a:rPr>
              <a:t>L</a:t>
            </a:r>
            <a:r>
              <a:rPr lang="zh-CN" altLang="zh-CN" baseline="-25000">
                <a:latin typeface="Times New Roman" pitchFamily="18" charset="0"/>
              </a:rPr>
              <a:t>3 </a:t>
            </a:r>
            <a:r>
              <a:rPr lang="zh-CN" altLang="en-US">
                <a:latin typeface="Times New Roman" pitchFamily="18" charset="0"/>
              </a:rPr>
              <a:t>为三个相同规格的小灯泡，这种小灯泡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/>
          </a:p>
          <a:p>
            <a:pPr eaLnBrk="1" hangingPunct="1">
              <a:lnSpc>
                <a:spcPts val="2663"/>
              </a:lnSpc>
            </a:pPr>
            <a:r>
              <a:rPr lang="zh-CN" altLang="en-US"/>
              <a:t>的伏安特性曲线如图乙所示</a:t>
            </a:r>
            <a:r>
              <a:rPr lang="zh-CN" altLang="zh-CN">
                <a:latin typeface="Times New Roman" pitchFamily="18" charset="0"/>
              </a:rPr>
              <a:t>.</a:t>
            </a:r>
            <a:r>
              <a:rPr lang="zh-CN" altLang="en-US">
                <a:latin typeface="Times New Roman" pitchFamily="18" charset="0"/>
              </a:rPr>
              <a:t>当开关 </a:t>
            </a:r>
            <a:r>
              <a:rPr lang="zh-CN" altLang="zh-CN">
                <a:latin typeface="Times New Roman" pitchFamily="18" charset="0"/>
              </a:rPr>
              <a:t>S </a:t>
            </a:r>
            <a:r>
              <a:rPr lang="zh-CN" altLang="en-US">
                <a:latin typeface="Times New Roman" pitchFamily="18" charset="0"/>
              </a:rPr>
              <a:t>闭合后，电路中的总电流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360363" y="3275013"/>
            <a:ext cx="25146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en-US">
                <a:latin typeface="Times New Roman" pitchFamily="18" charset="0"/>
              </a:rPr>
              <a:t>为 </a:t>
            </a:r>
            <a:r>
              <a:rPr lang="zh-CN" altLang="zh-CN">
                <a:latin typeface="Times New Roman" pitchFamily="18" charset="0"/>
              </a:rPr>
              <a:t>0.25 A</a:t>
            </a:r>
            <a:r>
              <a:rPr lang="zh-CN" altLang="en-US">
                <a:latin typeface="Times New Roman" pitchFamily="18" charset="0"/>
              </a:rPr>
              <a:t>，则此时</a:t>
            </a:r>
            <a:r>
              <a:rPr lang="zh-CN" altLang="zh-CN">
                <a:latin typeface="Times New Roman" pitchFamily="18" charset="0"/>
              </a:rPr>
              <a:t>(</a:t>
            </a: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3484563" y="3325813"/>
            <a:ext cx="1000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188"/>
              </a:lnSpc>
            </a:pPr>
            <a:r>
              <a:rPr lang="zh-CN" altLang="zh-CN">
                <a:latin typeface="Times New Roman" pitchFamily="18" charset="0"/>
              </a:rPr>
              <a:t>)</a:t>
            </a: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3408363" y="53562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latin typeface="Times New Roman" pitchFamily="18" charset="0"/>
              </a:rPr>
              <a:t>甲</a:t>
            </a: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5694363" y="53562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latin typeface="Times New Roman" pitchFamily="18" charset="0"/>
              </a:rPr>
              <a:t>乙</a:t>
            </a:r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3903663" y="5949950"/>
            <a:ext cx="1192212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en-US">
                <a:latin typeface="楷体_GB2312" pitchFamily="49" charset="-122"/>
                <a:ea typeface="楷体_GB2312" pitchFamily="49" charset="-122"/>
              </a:rPr>
              <a:t>图 </a:t>
            </a:r>
            <a:r>
              <a:rPr lang="zh-CN" altLang="zh-CN">
                <a:latin typeface="Times New Roman" pitchFamily="18" charset="0"/>
              </a:rPr>
              <a:t>7-1-10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969963" y="2341563"/>
            <a:ext cx="4445000" cy="153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>
                <a:latin typeface="Times New Roman" pitchFamily="18" charset="0"/>
              </a:rPr>
              <a:t>A.L</a:t>
            </a:r>
            <a:r>
              <a:rPr lang="zh-CN" altLang="zh-CN" baseline="-25000">
                <a:latin typeface="Times New Roman" pitchFamily="18" charset="0"/>
              </a:rPr>
              <a:t>1 </a:t>
            </a:r>
            <a:r>
              <a:rPr lang="zh-CN" altLang="en-US">
                <a:latin typeface="Times New Roman" pitchFamily="18" charset="0"/>
              </a:rPr>
              <a:t>上的电压为 </a:t>
            </a:r>
            <a:r>
              <a:rPr lang="zh-CN" altLang="zh-CN">
                <a:latin typeface="Times New Roman" pitchFamily="18" charset="0"/>
              </a:rPr>
              <a:t>L</a:t>
            </a:r>
            <a:r>
              <a:rPr lang="zh-CN" altLang="zh-CN" baseline="-25000">
                <a:latin typeface="Times New Roman" pitchFamily="18" charset="0"/>
              </a:rPr>
              <a:t>2 </a:t>
            </a:r>
            <a:r>
              <a:rPr lang="zh-CN" altLang="en-US">
                <a:latin typeface="Times New Roman" pitchFamily="18" charset="0"/>
              </a:rPr>
              <a:t>上电压的 </a:t>
            </a:r>
            <a:r>
              <a:rPr lang="zh-CN" altLang="zh-CN">
                <a:latin typeface="Times New Roman" pitchFamily="18" charset="0"/>
              </a:rPr>
              <a:t>2 </a:t>
            </a:r>
            <a:r>
              <a:rPr lang="zh-CN" altLang="en-US">
                <a:latin typeface="Times New Roman" pitchFamily="18" charset="0"/>
              </a:rPr>
              <a:t>倍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75"/>
              </a:lnSpc>
            </a:pPr>
            <a:r>
              <a:rPr lang="zh-CN" altLang="zh-CN">
                <a:latin typeface="Times New Roman" pitchFamily="18" charset="0"/>
              </a:rPr>
              <a:t>B.L</a:t>
            </a:r>
            <a:r>
              <a:rPr lang="zh-CN" altLang="zh-CN" baseline="-25000">
                <a:latin typeface="Times New Roman" pitchFamily="18" charset="0"/>
              </a:rPr>
              <a:t>1</a:t>
            </a:r>
            <a:r>
              <a:rPr lang="zh-CN" altLang="zh-CN" sz="1600">
                <a:latin typeface="Times New Roman" pitchFamily="18" charset="0"/>
              </a:rPr>
              <a:t> </a:t>
            </a:r>
            <a:r>
              <a:rPr lang="zh-CN" altLang="en-US">
                <a:latin typeface="Times New Roman" pitchFamily="18" charset="0"/>
              </a:rPr>
              <a:t>消耗的电功率为 </a:t>
            </a:r>
            <a:r>
              <a:rPr lang="zh-CN" altLang="zh-CN">
                <a:latin typeface="Times New Roman" pitchFamily="18" charset="0"/>
              </a:rPr>
              <a:t>0.75 W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zh-CN">
                <a:latin typeface="Times New Roman" pitchFamily="18" charset="0"/>
              </a:rPr>
              <a:t>C.L</a:t>
            </a:r>
            <a:r>
              <a:rPr lang="zh-CN" altLang="zh-CN" baseline="-25000">
                <a:latin typeface="Times New Roman" pitchFamily="18" charset="0"/>
              </a:rPr>
              <a:t>2 </a:t>
            </a:r>
            <a:r>
              <a:rPr lang="zh-CN" altLang="en-US">
                <a:latin typeface="Times New Roman" pitchFamily="18" charset="0"/>
              </a:rPr>
              <a:t>的电阻为 </a:t>
            </a:r>
            <a:r>
              <a:rPr lang="zh-CN" altLang="zh-CN">
                <a:latin typeface="Times New Roman" pitchFamily="18" charset="0"/>
              </a:rPr>
              <a:t>12 Ω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969963" y="4119563"/>
            <a:ext cx="48561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88"/>
              </a:lnSpc>
            </a:pPr>
            <a:r>
              <a:rPr lang="zh-CN" altLang="zh-CN">
                <a:latin typeface="Times New Roman" pitchFamily="18" charset="0"/>
              </a:rPr>
              <a:t>D.L</a:t>
            </a:r>
            <a:r>
              <a:rPr lang="zh-CN" altLang="zh-CN" baseline="-25000">
                <a:latin typeface="Times New Roman" pitchFamily="18" charset="0"/>
              </a:rPr>
              <a:t>1</a:t>
            </a:r>
            <a:r>
              <a:rPr lang="zh-CN" altLang="en-US">
                <a:latin typeface="Times New Roman" pitchFamily="18" charset="0"/>
              </a:rPr>
              <a:t>、</a:t>
            </a:r>
            <a:r>
              <a:rPr lang="zh-CN" altLang="zh-CN">
                <a:latin typeface="Times New Roman" pitchFamily="18" charset="0"/>
              </a:rPr>
              <a:t>L</a:t>
            </a:r>
            <a:r>
              <a:rPr lang="zh-CN" altLang="zh-CN" baseline="-25000">
                <a:latin typeface="Times New Roman" pitchFamily="18" charset="0"/>
              </a:rPr>
              <a:t>2</a:t>
            </a:r>
            <a:r>
              <a:rPr lang="zh-CN" altLang="zh-CN" sz="1600">
                <a:latin typeface="Times New Roman" pitchFamily="18" charset="0"/>
              </a:rPr>
              <a:t> </a:t>
            </a:r>
            <a:r>
              <a:rPr lang="zh-CN" altLang="en-US">
                <a:latin typeface="Times New Roman" pitchFamily="18" charset="0"/>
              </a:rPr>
              <a:t>消耗的电功率的比值大于 </a:t>
            </a:r>
            <a:r>
              <a:rPr lang="zh-CN" altLang="zh-CN">
                <a:latin typeface="Times New Roman" pitchFamily="18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892175" y="5529263"/>
            <a:ext cx="1535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答案：</a:t>
            </a:r>
            <a:r>
              <a:rPr lang="zh-CN" altLang="zh-CN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BD</a:t>
            </a:r>
            <a:endParaRPr lang="zh-CN" altLang="en-US"/>
          </a:p>
        </p:txBody>
      </p:sp>
      <p:graphicFrame>
        <p:nvGraphicFramePr>
          <p:cNvPr id="41995" name="Object 11"/>
          <p:cNvGraphicFramePr>
            <a:graphicFrameLocks noChangeAspect="1"/>
          </p:cNvGraphicFramePr>
          <p:nvPr/>
        </p:nvGraphicFramePr>
        <p:xfrm>
          <a:off x="368300" y="957263"/>
          <a:ext cx="8264525" cy="458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文档" r:id="rId3" imgW="8265004" imgH="4582161" progId="Word.Document.12">
                  <p:embed/>
                </p:oleObj>
              </mc:Choice>
              <mc:Fallback>
                <p:oleObj name="文档" r:id="rId3" imgW="8265004" imgH="4582161" progId="Word.Document.1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957263"/>
                        <a:ext cx="8264525" cy="458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465263" y="3276600"/>
            <a:ext cx="5964237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3225"/>
              </a:lnSpc>
            </a:pPr>
            <a:r>
              <a:rPr lang="zh-CN" altLang="en-US" sz="3000">
                <a:solidFill>
                  <a:srgbClr val="FF00FF"/>
                </a:solidFill>
                <a:latin typeface="黑体" pitchFamily="49" charset="-122"/>
                <a:ea typeface="黑体" pitchFamily="49" charset="-122"/>
              </a:rPr>
              <a:t>第</a:t>
            </a:r>
            <a:r>
              <a:rPr lang="zh-CN" altLang="zh-CN" sz="3000">
                <a:solidFill>
                  <a:srgbClr val="FF00FF"/>
                </a:solidFill>
                <a:latin typeface="Times New Roman" pitchFamily="18" charset="0"/>
              </a:rPr>
              <a:t>1</a:t>
            </a:r>
            <a:r>
              <a:rPr lang="zh-CN" altLang="en-US" sz="3000">
                <a:solidFill>
                  <a:srgbClr val="FF00FF"/>
                </a:solidFill>
                <a:latin typeface="黑体" pitchFamily="49" charset="-122"/>
                <a:ea typeface="黑体" pitchFamily="49" charset="-122"/>
              </a:rPr>
              <a:t>讲　电流　电阻　电功及电功率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 descr="ws_5F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009900"/>
            <a:ext cx="4572000" cy="264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969963" y="1289050"/>
            <a:ext cx="838200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en-US">
                <a:latin typeface="黑体" pitchFamily="49" charset="-122"/>
                <a:ea typeface="黑体" pitchFamily="49" charset="-122"/>
              </a:rPr>
              <a:t>热点 </a:t>
            </a:r>
            <a:r>
              <a:rPr lang="zh-CN" altLang="zh-CN">
                <a:latin typeface="Times New Roman" pitchFamily="18" charset="0"/>
              </a:rPr>
              <a:t>4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2112963" y="1289050"/>
            <a:ext cx="3657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ea typeface="黑体" pitchFamily="49" charset="-122"/>
              </a:rPr>
              <a:t>纯电阻电路和非纯电阻电路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969963" y="1882775"/>
            <a:ext cx="4800600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>
                <a:latin typeface="Times New Roman" pitchFamily="18" charset="0"/>
              </a:rPr>
              <a:t>[</a:t>
            </a:r>
            <a:r>
              <a:rPr lang="zh-CN" altLang="en-US">
                <a:latin typeface="黑体" pitchFamily="49" charset="-122"/>
                <a:ea typeface="黑体" pitchFamily="49" charset="-122"/>
              </a:rPr>
              <a:t>热点归纳</a:t>
            </a:r>
            <a:r>
              <a:rPr lang="zh-CN" altLang="zh-CN">
                <a:latin typeface="Times New Roman" pitchFamily="18" charset="0"/>
                <a:ea typeface="黑体" pitchFamily="49" charset="-122"/>
              </a:rPr>
              <a:t>]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zh-CN">
                <a:latin typeface="Times New Roman" pitchFamily="18" charset="0"/>
              </a:rPr>
              <a:t>1.</a:t>
            </a:r>
            <a:r>
              <a:rPr lang="zh-CN" altLang="en-US">
                <a:latin typeface="Times New Roman" pitchFamily="18" charset="0"/>
              </a:rPr>
              <a:t>纯电阻电路与非纯电阻电路的比较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4" name="Group 2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290513" y="1314450"/>
          <a:ext cx="8415337" cy="4846638"/>
        </p:xfrm>
        <a:graphic>
          <a:graphicData uri="http://schemas.openxmlformats.org/drawingml/2006/table">
            <a:tbl>
              <a:tblPr/>
              <a:tblGrid>
                <a:gridCol w="1446212">
                  <a:extLst>
                    <a:ext uri="{9D8B030D-6E8A-4147-A177-3AD203B41FA5}"/>
                  </a:extLst>
                </a:gridCol>
                <a:gridCol w="6969125">
                  <a:extLst>
                    <a:ext uri="{9D8B030D-6E8A-4147-A177-3AD203B41FA5}"/>
                  </a:extLst>
                </a:gridCol>
              </a:tblGrid>
              <a:tr h="876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输入功率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zh-CN" sz="2200" kern="100">
                          <a:latin typeface="Times New Roman"/>
                          <a:ea typeface="宋体"/>
                          <a:cs typeface="Times New Roman"/>
                        </a:rPr>
                        <a:t>电动机的总功率</a:t>
                      </a:r>
                      <a:r>
                        <a:rPr lang="en-US" sz="2200" kern="100">
                          <a:latin typeface="Times New Roman"/>
                          <a:ea typeface="宋体"/>
                          <a:cs typeface="Courier New"/>
                        </a:rPr>
                        <a:t>.</a:t>
                      </a:r>
                      <a:r>
                        <a:rPr lang="zh-CN" sz="2200" kern="100">
                          <a:latin typeface="Times New Roman"/>
                          <a:ea typeface="宋体"/>
                          <a:cs typeface="Times New Roman"/>
                        </a:rPr>
                        <a:t>由电动机电路中的电流和电压决定，即</a:t>
                      </a:r>
                      <a:r>
                        <a:rPr lang="en-US" sz="2200" i="1" kern="100">
                          <a:latin typeface="Times New Roman"/>
                          <a:ea typeface="宋体"/>
                          <a:cs typeface="Courier New"/>
                        </a:rPr>
                        <a:t>P</a:t>
                      </a:r>
                      <a:r>
                        <a:rPr lang="zh-CN" sz="2200" kern="100" baseline="-25000">
                          <a:latin typeface="Times New Roman"/>
                          <a:ea typeface="宋体"/>
                          <a:cs typeface="Times New Roman"/>
                        </a:rPr>
                        <a:t>总</a:t>
                      </a:r>
                      <a:r>
                        <a:rPr lang="zh-CN" sz="2200" kern="100">
                          <a:latin typeface="Times New Roman"/>
                          <a:ea typeface="宋体"/>
                          <a:cs typeface="Times New Roman"/>
                        </a:rPr>
                        <a:t>＝</a:t>
                      </a:r>
                      <a:r>
                        <a:rPr lang="en-US" sz="2200" i="1" kern="100">
                          <a:latin typeface="Times New Roman"/>
                          <a:ea typeface="宋体"/>
                          <a:cs typeface="Courier New"/>
                        </a:rPr>
                        <a:t>P</a:t>
                      </a:r>
                      <a:r>
                        <a:rPr lang="zh-CN" sz="2200" kern="100" baseline="-25000">
                          <a:latin typeface="Times New Roman"/>
                          <a:ea typeface="宋体"/>
                          <a:cs typeface="Times New Roman"/>
                        </a:rPr>
                        <a:t>入</a:t>
                      </a:r>
                      <a:r>
                        <a:rPr lang="zh-CN" sz="2200" kern="100">
                          <a:latin typeface="Times New Roman"/>
                          <a:ea typeface="宋体"/>
                          <a:cs typeface="Times New Roman"/>
                        </a:rPr>
                        <a:t>＝</a:t>
                      </a:r>
                      <a:r>
                        <a:rPr lang="en-US" sz="2200" i="1" kern="100">
                          <a:latin typeface="Times New Roman"/>
                          <a:ea typeface="宋体"/>
                          <a:cs typeface="Courier New"/>
                        </a:rPr>
                        <a:t>UI</a:t>
                      </a:r>
                      <a:endParaRPr lang="zh-CN" sz="1000" kern="100">
                        <a:latin typeface="宋体"/>
                        <a:ea typeface="宋体"/>
                        <a:cs typeface="Courier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39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输出功率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zh-CN" sz="2200" kern="100">
                          <a:latin typeface="Times New Roman"/>
                          <a:ea typeface="宋体"/>
                          <a:cs typeface="Times New Roman"/>
                        </a:rPr>
                        <a:t>电动机的有用功的功率，也叫做机械功率</a:t>
                      </a:r>
                      <a:endParaRPr lang="zh-CN" sz="1000" kern="100">
                        <a:latin typeface="宋体"/>
                        <a:ea typeface="宋体"/>
                        <a:cs typeface="Courier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874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热功率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zh-CN" sz="2200" kern="100">
                          <a:latin typeface="Times New Roman"/>
                          <a:ea typeface="宋体"/>
                          <a:cs typeface="Times New Roman"/>
                        </a:rPr>
                        <a:t>电动机线圈上有电阻，电流通过线圈时会发热，热功率</a:t>
                      </a:r>
                      <a:endParaRPr lang="zh-CN" sz="1000" kern="100">
                        <a:latin typeface="宋体"/>
                        <a:ea typeface="宋体"/>
                        <a:cs typeface="Courier New"/>
                      </a:endParaRPr>
                    </a:p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200" i="1" kern="100">
                          <a:latin typeface="Times New Roman"/>
                          <a:ea typeface="宋体"/>
                          <a:cs typeface="Courier New"/>
                        </a:rPr>
                        <a:t>P</a:t>
                      </a:r>
                      <a:r>
                        <a:rPr lang="zh-CN" sz="2200" kern="100" baseline="-25000">
                          <a:latin typeface="Times New Roman"/>
                          <a:ea typeface="宋体"/>
                          <a:cs typeface="Times New Roman"/>
                        </a:rPr>
                        <a:t>热</a:t>
                      </a:r>
                      <a:r>
                        <a:rPr lang="zh-CN" sz="2200" kern="100">
                          <a:latin typeface="Times New Roman"/>
                          <a:ea typeface="宋体"/>
                          <a:cs typeface="Times New Roman"/>
                        </a:rPr>
                        <a:t>＝</a:t>
                      </a:r>
                      <a:r>
                        <a:rPr lang="en-US" sz="2200" i="1" kern="100">
                          <a:latin typeface="Times New Roman"/>
                          <a:ea typeface="宋体"/>
                          <a:cs typeface="Courier New"/>
                        </a:rPr>
                        <a:t>I</a:t>
                      </a:r>
                      <a:r>
                        <a:rPr lang="en-US" sz="2200" kern="100" baseline="30000">
                          <a:latin typeface="Times New Roman"/>
                          <a:ea typeface="宋体"/>
                          <a:cs typeface="Courier New"/>
                        </a:rPr>
                        <a:t>2</a:t>
                      </a:r>
                      <a:r>
                        <a:rPr lang="en-US" sz="2200" i="1" kern="100">
                          <a:latin typeface="Times New Roman"/>
                          <a:ea typeface="宋体"/>
                          <a:cs typeface="Courier New"/>
                        </a:rPr>
                        <a:t>r</a:t>
                      </a:r>
                      <a:endParaRPr lang="zh-CN" sz="1000" kern="100">
                        <a:latin typeface="宋体"/>
                        <a:ea typeface="宋体"/>
                        <a:cs typeface="Courier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39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三者关系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200" i="1" kern="100" dirty="0">
                          <a:latin typeface="Times New Roman"/>
                          <a:ea typeface="宋体"/>
                          <a:cs typeface="Courier New"/>
                        </a:rPr>
                        <a:t>P</a:t>
                      </a:r>
                      <a:r>
                        <a:rPr lang="zh-CN" sz="2200" kern="100" baseline="-25000" dirty="0">
                          <a:latin typeface="Times New Roman"/>
                          <a:ea typeface="宋体"/>
                          <a:cs typeface="Times New Roman"/>
                        </a:rPr>
                        <a:t>总</a:t>
                      </a:r>
                      <a:r>
                        <a:rPr lang="zh-CN" sz="2200" kern="100" dirty="0">
                          <a:latin typeface="Times New Roman"/>
                          <a:ea typeface="宋体"/>
                          <a:cs typeface="Times New Roman"/>
                        </a:rPr>
                        <a:t>＝</a:t>
                      </a:r>
                      <a:r>
                        <a:rPr lang="en-US" sz="2200" i="1" kern="100" dirty="0">
                          <a:latin typeface="Times New Roman"/>
                          <a:ea typeface="宋体"/>
                          <a:cs typeface="Courier New"/>
                        </a:rPr>
                        <a:t>P</a:t>
                      </a:r>
                      <a:r>
                        <a:rPr lang="zh-CN" sz="2200" kern="100" baseline="-25000" dirty="0">
                          <a:latin typeface="Times New Roman"/>
                          <a:ea typeface="宋体"/>
                          <a:cs typeface="Times New Roman"/>
                        </a:rPr>
                        <a:t>出</a:t>
                      </a:r>
                      <a:r>
                        <a:rPr lang="zh-CN" sz="2200" kern="100" dirty="0">
                          <a:latin typeface="Times New Roman"/>
                          <a:ea typeface="宋体"/>
                          <a:cs typeface="Times New Roman"/>
                        </a:rPr>
                        <a:t>＋</a:t>
                      </a:r>
                      <a:r>
                        <a:rPr lang="en-US" sz="2200" i="1" kern="100" dirty="0">
                          <a:latin typeface="Times New Roman"/>
                          <a:ea typeface="宋体"/>
                          <a:cs typeface="Courier New"/>
                        </a:rPr>
                        <a:t>P</a:t>
                      </a:r>
                      <a:r>
                        <a:rPr lang="zh-CN" sz="2200" kern="100" baseline="-25000" dirty="0">
                          <a:latin typeface="Times New Roman"/>
                          <a:ea typeface="宋体"/>
                          <a:cs typeface="Times New Roman"/>
                        </a:rPr>
                        <a:t>热</a:t>
                      </a:r>
                      <a:endParaRPr lang="zh-CN" sz="1000" kern="100" dirty="0">
                        <a:latin typeface="宋体"/>
                        <a:ea typeface="宋体"/>
                        <a:cs typeface="Courier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90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效率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19100" algn="l"/>
                        </a:tabLst>
                      </a:pPr>
                      <a:endParaRPr kumimoji="0" lang="zh-CN" sz="1100" b="0" i="0" u="none" strike="noStrike" cap="none" normalizeH="0" baseline="0" dirty="0">
                        <a:ln>
                          <a:noFill/>
                        </a:ln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309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特别说明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2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①</a:t>
                      </a:r>
                      <a:r>
                        <a:rPr kumimoji="0" lang="zh-CN" sz="22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正常工作的电动机是非纯电阻元件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sz="2200" b="0" i="0" u="none" strike="noStrike" cap="none" normalizeH="0" baseline="0" dirty="0">
                        <a:ln>
                          <a:noFill/>
                        </a:ln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②电动机因故障或其他原因不转动时，相当于一个纯电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sz="2200" b="0" i="0" u="none" strike="noStrike" cap="none" normalizeH="0" baseline="0" dirty="0">
                        <a:ln>
                          <a:noFill/>
                        </a:ln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4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2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阻元件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25626" name="Text Box 42"/>
          <p:cNvSpPr txBox="1">
            <a:spLocks noChangeArrowheads="1"/>
          </p:cNvSpPr>
          <p:nvPr/>
        </p:nvSpPr>
        <p:spPr bwMode="auto">
          <a:xfrm>
            <a:off x="969963" y="763588"/>
            <a:ext cx="358140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>
                <a:latin typeface="Times New Roman" pitchFamily="18" charset="0"/>
              </a:rPr>
              <a:t>2.</a:t>
            </a:r>
            <a:r>
              <a:rPr lang="zh-CN" altLang="en-US">
                <a:latin typeface="Times New Roman" pitchFamily="18" charset="0"/>
              </a:rPr>
              <a:t>电动机的三个功率及关系</a:t>
            </a:r>
          </a:p>
        </p:txBody>
      </p:sp>
      <p:graphicFrame>
        <p:nvGraphicFramePr>
          <p:cNvPr id="25602" name="Object 43"/>
          <p:cNvGraphicFramePr>
            <a:graphicFrameLocks noChangeAspect="1"/>
          </p:cNvGraphicFramePr>
          <p:nvPr/>
        </p:nvGraphicFramePr>
        <p:xfrm>
          <a:off x="3094038" y="3984625"/>
          <a:ext cx="826452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7" name="文档" r:id="rId3" imgW="8265004" imgH="791441" progId="Word.Document.12">
                  <p:embed/>
                </p:oleObj>
              </mc:Choice>
              <mc:Fallback>
                <p:oleObj name="文档" r:id="rId3" imgW="8265004" imgH="791441" progId="Word.Document.12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4038" y="3984625"/>
                        <a:ext cx="8264525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ws_5F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135438"/>
            <a:ext cx="1993900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284163" y="847725"/>
            <a:ext cx="8582025" cy="214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 sz="1800"/>
              <a:t>	</a:t>
            </a:r>
            <a:r>
              <a:rPr lang="zh-CN" altLang="zh-CN">
                <a:latin typeface="黑体" pitchFamily="49" charset="-122"/>
                <a:ea typeface="黑体" pitchFamily="49" charset="-122"/>
              </a:rPr>
              <a:t>【</a:t>
            </a:r>
            <a:r>
              <a:rPr lang="zh-CN" altLang="en-US">
                <a:latin typeface="黑体" pitchFamily="49" charset="-122"/>
                <a:ea typeface="黑体" pitchFamily="49" charset="-122"/>
              </a:rPr>
              <a:t>典题 </a:t>
            </a:r>
            <a:r>
              <a:rPr lang="zh-CN" altLang="zh-CN">
                <a:latin typeface="Times New Roman" pitchFamily="18" charset="0"/>
              </a:rPr>
              <a:t>7</a:t>
            </a:r>
            <a:r>
              <a:rPr lang="zh-CN" altLang="zh-CN">
                <a:latin typeface="Times New Roman" pitchFamily="18" charset="0"/>
                <a:ea typeface="黑体" pitchFamily="49" charset="-122"/>
              </a:rPr>
              <a:t>】</a:t>
            </a:r>
            <a:r>
              <a:rPr lang="zh-CN" altLang="en-US">
                <a:latin typeface="Times New Roman" pitchFamily="18" charset="0"/>
              </a:rPr>
              <a:t>在研究微型电动机的性能时，可采用如图 </a:t>
            </a:r>
            <a:r>
              <a:rPr lang="zh-CN" altLang="zh-CN">
                <a:latin typeface="Times New Roman" pitchFamily="18" charset="0"/>
              </a:rPr>
              <a:t>7-1-11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75"/>
              </a:lnSpc>
            </a:pPr>
            <a:r>
              <a:rPr lang="zh-CN" altLang="en-US">
                <a:latin typeface="Times New Roman" pitchFamily="18" charset="0"/>
              </a:rPr>
              <a:t>所示的实验电路</a:t>
            </a:r>
            <a:r>
              <a:rPr lang="zh-CN" altLang="zh-CN">
                <a:latin typeface="Times New Roman" pitchFamily="18" charset="0"/>
              </a:rPr>
              <a:t>.</a:t>
            </a:r>
            <a:r>
              <a:rPr lang="zh-CN" altLang="en-US">
                <a:latin typeface="Times New Roman" pitchFamily="18" charset="0"/>
              </a:rPr>
              <a:t>当调节滑动变阻器 </a:t>
            </a:r>
            <a:r>
              <a:rPr lang="zh-CN" altLang="zh-CN" sz="2500" i="1">
                <a:latin typeface="Times New Roman" pitchFamily="18" charset="0"/>
              </a:rPr>
              <a:t>R</a:t>
            </a:r>
            <a:r>
              <a:rPr lang="zh-CN" altLang="en-US">
                <a:latin typeface="Times New Roman" pitchFamily="18" charset="0"/>
              </a:rPr>
              <a:t>，使电动机停止转动时，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en-US">
                <a:latin typeface="Times New Roman" pitchFamily="18" charset="0"/>
              </a:rPr>
              <a:t>电流表和电压表的示数分别为 </a:t>
            </a:r>
            <a:r>
              <a:rPr lang="zh-CN" altLang="zh-CN">
                <a:latin typeface="Times New Roman" pitchFamily="18" charset="0"/>
              </a:rPr>
              <a:t>1.0 A </a:t>
            </a:r>
            <a:r>
              <a:rPr lang="zh-CN" altLang="en-US">
                <a:latin typeface="Times New Roman" pitchFamily="18" charset="0"/>
              </a:rPr>
              <a:t>和 </a:t>
            </a:r>
            <a:r>
              <a:rPr lang="zh-CN" altLang="zh-CN">
                <a:latin typeface="Times New Roman" pitchFamily="18" charset="0"/>
              </a:rPr>
              <a:t>1.0 V</a:t>
            </a:r>
            <a:r>
              <a:rPr lang="zh-CN" altLang="en-US">
                <a:latin typeface="Times New Roman" pitchFamily="18" charset="0"/>
              </a:rPr>
              <a:t>；重新调节 </a:t>
            </a:r>
            <a:r>
              <a:rPr lang="zh-CN" altLang="zh-CN" i="1">
                <a:latin typeface="Times New Roman" pitchFamily="18" charset="0"/>
              </a:rPr>
              <a:t>R</a:t>
            </a:r>
            <a:r>
              <a:rPr lang="zh-CN" altLang="en-US">
                <a:latin typeface="Times New Roman" pitchFamily="18" charset="0"/>
              </a:rPr>
              <a:t>，使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en-US">
                <a:latin typeface="Times New Roman" pitchFamily="18" charset="0"/>
              </a:rPr>
              <a:t>电动机恢复正常运转时，电流表和电压表的示数分别为 </a:t>
            </a:r>
            <a:r>
              <a:rPr lang="zh-CN" altLang="zh-CN">
                <a:latin typeface="Times New Roman" pitchFamily="18" charset="0"/>
              </a:rPr>
              <a:t>2.0 A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892800" y="3271838"/>
            <a:ext cx="101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188"/>
              </a:lnSpc>
            </a:pPr>
            <a:r>
              <a:rPr lang="zh-CN" altLang="zh-CN">
                <a:latin typeface="Times New Roman" pitchFamily="18" charset="0"/>
              </a:rPr>
              <a:t>)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284163" y="3221038"/>
            <a:ext cx="5000625" cy="269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en-US">
                <a:latin typeface="Times New Roman" pitchFamily="18" charset="0"/>
              </a:rPr>
              <a:t>和 </a:t>
            </a:r>
            <a:r>
              <a:rPr lang="zh-CN" altLang="zh-CN">
                <a:latin typeface="Times New Roman" pitchFamily="18" charset="0"/>
              </a:rPr>
              <a:t>15.0 V.</a:t>
            </a:r>
            <a:r>
              <a:rPr lang="zh-CN" altLang="en-US">
                <a:latin typeface="Times New Roman" pitchFamily="18" charset="0"/>
              </a:rPr>
              <a:t>则当这台电动机正常运转时</a:t>
            </a:r>
            <a:r>
              <a:rPr lang="zh-CN" altLang="zh-CN">
                <a:latin typeface="Times New Roman" pitchFamily="18" charset="0"/>
              </a:rPr>
              <a:t>(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50"/>
              </a:lnSpc>
            </a:pPr>
            <a:r>
              <a:rPr lang="zh-CN" altLang="zh-CN">
                <a:latin typeface="Times New Roman" pitchFamily="18" charset="0"/>
              </a:rPr>
              <a:t>	A.</a:t>
            </a:r>
            <a:r>
              <a:rPr lang="zh-CN" altLang="en-US">
                <a:latin typeface="Times New Roman" pitchFamily="18" charset="0"/>
              </a:rPr>
              <a:t>电动机的内阻为 </a:t>
            </a:r>
            <a:r>
              <a:rPr lang="zh-CN" altLang="zh-CN">
                <a:latin typeface="Times New Roman" pitchFamily="18" charset="0"/>
              </a:rPr>
              <a:t>7.5 Ω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75"/>
              </a:lnSpc>
            </a:pPr>
            <a:r>
              <a:rPr lang="zh-CN" altLang="zh-CN">
                <a:latin typeface="Times New Roman" pitchFamily="18" charset="0"/>
              </a:rPr>
              <a:t>	B.</a:t>
            </a:r>
            <a:r>
              <a:rPr lang="zh-CN" altLang="en-US">
                <a:latin typeface="Times New Roman" pitchFamily="18" charset="0"/>
              </a:rPr>
              <a:t>电动机的内阻为 </a:t>
            </a:r>
            <a:r>
              <a:rPr lang="zh-CN" altLang="zh-CN">
                <a:latin typeface="Times New Roman" pitchFamily="18" charset="0"/>
              </a:rPr>
              <a:t>2.0 Ω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zh-CN">
                <a:latin typeface="Times New Roman" pitchFamily="18" charset="0"/>
              </a:rPr>
              <a:t>	C.</a:t>
            </a:r>
            <a:r>
              <a:rPr lang="zh-CN" altLang="en-US">
                <a:latin typeface="Times New Roman" pitchFamily="18" charset="0"/>
              </a:rPr>
              <a:t>电动机的输出功率为 </a:t>
            </a:r>
            <a:r>
              <a:rPr lang="zh-CN" altLang="zh-CN">
                <a:latin typeface="Times New Roman" pitchFamily="18" charset="0"/>
              </a:rPr>
              <a:t>30.0 W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zh-CN">
                <a:latin typeface="Times New Roman" pitchFamily="18" charset="0"/>
              </a:rPr>
              <a:t>	D.</a:t>
            </a:r>
            <a:r>
              <a:rPr lang="zh-CN" altLang="en-US">
                <a:latin typeface="Times New Roman" pitchFamily="18" charset="0"/>
              </a:rPr>
              <a:t>电动机的输出功率为 </a:t>
            </a:r>
            <a:r>
              <a:rPr lang="zh-CN" altLang="zh-CN">
                <a:latin typeface="Times New Roman" pitchFamily="18" charset="0"/>
              </a:rPr>
              <a:t>26.0 W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6419850" y="5592763"/>
            <a:ext cx="1182688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en-US">
                <a:latin typeface="Times New Roman" pitchFamily="18" charset="0"/>
              </a:rPr>
              <a:t>图 </a:t>
            </a:r>
            <a:r>
              <a:rPr lang="zh-CN" altLang="zh-CN">
                <a:latin typeface="Times New Roman" pitchFamily="18" charset="0"/>
              </a:rPr>
              <a:t>7-1-11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882650" y="5600700"/>
            <a:ext cx="1330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答案：</a:t>
            </a:r>
            <a:r>
              <a:rPr lang="zh-CN" altLang="zh-CN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D</a:t>
            </a:r>
            <a:endParaRPr lang="zh-CN" altLang="en-US"/>
          </a:p>
        </p:txBody>
      </p:sp>
      <p:graphicFrame>
        <p:nvGraphicFramePr>
          <p:cNvPr id="46091" name="Object 11"/>
          <p:cNvGraphicFramePr>
            <a:graphicFrameLocks noChangeAspect="1"/>
          </p:cNvGraphicFramePr>
          <p:nvPr/>
        </p:nvGraphicFramePr>
        <p:xfrm>
          <a:off x="368300" y="885825"/>
          <a:ext cx="8264525" cy="474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8" name="文档" r:id="rId3" imgW="8245957" imgH="4740018" progId="Word.Document.12">
                  <p:embed/>
                </p:oleObj>
              </mc:Choice>
              <mc:Fallback>
                <p:oleObj name="文档" r:id="rId3" imgW="8245957" imgH="4740018" progId="Word.Document.1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885825"/>
                        <a:ext cx="8264525" cy="474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893763" y="1816100"/>
            <a:ext cx="4876800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solidFill>
                  <a:srgbClr val="0000FF"/>
                </a:solidFill>
                <a:ea typeface="黑体" pitchFamily="49" charset="-122"/>
              </a:rPr>
              <a:t>方法技巧：</a:t>
            </a:r>
            <a:r>
              <a:rPr lang="zh-CN" altLang="en-US">
                <a:solidFill>
                  <a:srgbClr val="FF0000"/>
                </a:solidFill>
                <a:ea typeface="仿宋_GB2312" pitchFamily="49" charset="-122"/>
              </a:rPr>
              <a:t>非纯电阻电路的分析方法</a:t>
            </a:r>
          </a:p>
          <a:p>
            <a:pPr eaLnBrk="1" hangingPunct="1">
              <a:lnSpc>
                <a:spcPts val="1000"/>
              </a:lnSpc>
            </a:pPr>
            <a:endParaRPr lang="zh-CN" altLang="en-US">
              <a:solidFill>
                <a:srgbClr val="FF0000"/>
              </a:solidFill>
              <a:ea typeface="仿宋_GB2312" pitchFamily="49" charset="-122"/>
            </a:endParaRPr>
          </a:p>
          <a:p>
            <a:pPr eaLnBrk="1" hangingPunct="1">
              <a:lnSpc>
                <a:spcPts val="1000"/>
              </a:lnSpc>
            </a:pPr>
            <a:endParaRPr lang="zh-CN" altLang="en-US">
              <a:solidFill>
                <a:srgbClr val="FF0000"/>
              </a:solidFill>
              <a:ea typeface="仿宋_GB2312" pitchFamily="49" charset="-122"/>
            </a:endParaRPr>
          </a:p>
          <a:p>
            <a:pPr eaLnBrk="1" hangingPunct="1">
              <a:lnSpc>
                <a:spcPts val="2850"/>
              </a:lnSpc>
            </a:pPr>
            <a:r>
              <a:rPr lang="zh-CN" altLang="zh-CN">
                <a:solidFill>
                  <a:srgbClr val="FF0000"/>
                </a:solidFill>
                <a:latin typeface="Times New Roman" pitchFamily="18" charset="0"/>
              </a:rPr>
              <a:t>(1)</a:t>
            </a:r>
            <a:r>
              <a:rPr lang="zh-CN" altLang="en-US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抓住两个关键量：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284163" y="3000375"/>
            <a:ext cx="8728075" cy="214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88"/>
              </a:lnSpc>
            </a:pPr>
            <a:r>
              <a:rPr lang="zh-CN" altLang="zh-CN" sz="1800">
                <a:solidFill>
                  <a:srgbClr val="FF0000"/>
                </a:solidFill>
              </a:rPr>
              <a:t>	</a:t>
            </a: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确定电动机的电压</a:t>
            </a: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</a:rPr>
              <a:t>U</a:t>
            </a:r>
            <a:r>
              <a:rPr lang="zh-CN" altLang="zh-CN" baseline="-25000">
                <a:solidFill>
                  <a:srgbClr val="FF0000"/>
                </a:solidFill>
                <a:latin typeface="Times New Roman" pitchFamily="18" charset="0"/>
              </a:rPr>
              <a:t>M</a:t>
            </a:r>
            <a:r>
              <a:rPr lang="zh-CN" altLang="zh-CN" sz="160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和电流</a:t>
            </a: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I</a:t>
            </a:r>
            <a:r>
              <a:rPr lang="zh-CN" altLang="zh-CN" baseline="-25000">
                <a:solidFill>
                  <a:srgbClr val="FF0000"/>
                </a:solidFill>
                <a:latin typeface="Times New Roman" pitchFamily="18" charset="0"/>
              </a:rPr>
              <a:t>M</a:t>
            </a:r>
            <a:r>
              <a:rPr lang="zh-CN" altLang="zh-CN" sz="1600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 </a:t>
            </a: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是解决所有问题的关键</a:t>
            </a:r>
            <a:r>
              <a:rPr lang="zh-CN" altLang="zh-CN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.</a:t>
            </a: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若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solidFill>
                <a:srgbClr val="FF0000"/>
              </a:solidFill>
              <a:latin typeface="仿宋_GB2312" pitchFamily="49" charset="-122"/>
              <a:ea typeface="仿宋_GB2312" pitchFamily="49" charset="-122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solidFill>
                <a:srgbClr val="FF0000"/>
              </a:solidFill>
              <a:latin typeface="仿宋_GB2312" pitchFamily="49" charset="-122"/>
              <a:ea typeface="仿宋_GB2312" pitchFamily="49" charset="-122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能求出 </a:t>
            </a: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U</a:t>
            </a:r>
            <a:r>
              <a:rPr lang="zh-CN" altLang="zh-CN" baseline="-25000">
                <a:solidFill>
                  <a:srgbClr val="FF0000"/>
                </a:solidFill>
                <a:latin typeface="Times New Roman" pitchFamily="18" charset="0"/>
              </a:rPr>
              <a:t>M</a:t>
            </a: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、</a:t>
            </a: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I</a:t>
            </a:r>
            <a:r>
              <a:rPr lang="zh-CN" altLang="zh-CN" baseline="-25000">
                <a:solidFill>
                  <a:srgbClr val="FF0000"/>
                </a:solidFill>
                <a:latin typeface="Times New Roman" pitchFamily="18" charset="0"/>
              </a:rPr>
              <a:t>M</a:t>
            </a: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，就能确定电动机的电功率</a:t>
            </a: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P</a:t>
            </a: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＝</a:t>
            </a: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U</a:t>
            </a:r>
            <a:r>
              <a:rPr lang="zh-CN" altLang="zh-CN" baseline="-25000">
                <a:solidFill>
                  <a:srgbClr val="FF0000"/>
                </a:solidFill>
                <a:latin typeface="Times New Roman" pitchFamily="18" charset="0"/>
              </a:rPr>
              <a:t>M</a:t>
            </a: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I</a:t>
            </a:r>
            <a:r>
              <a:rPr lang="zh-CN" altLang="zh-CN" baseline="-25000">
                <a:solidFill>
                  <a:srgbClr val="FF0000"/>
                </a:solidFill>
                <a:latin typeface="Times New Roman" pitchFamily="18" charset="0"/>
              </a:rPr>
              <a:t>M</a:t>
            </a:r>
            <a:r>
              <a:rPr lang="zh-CN" altLang="en-US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，根据电流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solidFill>
                <a:srgbClr val="FF0000"/>
              </a:solidFill>
              <a:latin typeface="Times New Roman" pitchFamily="18" charset="0"/>
              <a:ea typeface="仿宋_GB2312" pitchFamily="49" charset="-122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solidFill>
                <a:srgbClr val="FF0000"/>
              </a:solidFill>
              <a:latin typeface="Times New Roman" pitchFamily="18" charset="0"/>
              <a:ea typeface="仿宋_GB2312" pitchFamily="49" charset="-122"/>
            </a:endParaRPr>
          </a:p>
          <a:p>
            <a:pPr eaLnBrk="1" hangingPunct="1">
              <a:lnSpc>
                <a:spcPts val="2675"/>
              </a:lnSpc>
            </a:pP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I</a:t>
            </a:r>
            <a:r>
              <a:rPr lang="zh-CN" altLang="zh-CN" baseline="-25000">
                <a:solidFill>
                  <a:srgbClr val="FF0000"/>
                </a:solidFill>
                <a:latin typeface="Times New Roman" pitchFamily="18" charset="0"/>
              </a:rPr>
              <a:t>M </a:t>
            </a: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和电动机的电阻</a:t>
            </a: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r </a:t>
            </a: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可求出热功率</a:t>
            </a: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P</a:t>
            </a:r>
            <a:r>
              <a:rPr lang="zh-CN" altLang="zh-CN" i="1" baseline="-25000">
                <a:solidFill>
                  <a:srgbClr val="FF0000"/>
                </a:solidFill>
                <a:latin typeface="Times New Roman" pitchFamily="18" charset="0"/>
              </a:rPr>
              <a:t>r</a:t>
            </a: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＝</a:t>
            </a: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I</a:t>
            </a:r>
            <a:r>
              <a:rPr lang="en-US" altLang="zh-CN" sz="2500" i="1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  </a:t>
            </a:r>
            <a:r>
              <a:rPr lang="en-US" altLang="zh-CN" sz="1600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  </a:t>
            </a: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r</a:t>
            </a:r>
            <a:r>
              <a:rPr lang="zh-CN" altLang="en-US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，最后求出输出功率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solidFill>
                <a:srgbClr val="FF0000"/>
              </a:solidFill>
              <a:latin typeface="Times New Roman" pitchFamily="18" charset="0"/>
              <a:ea typeface="仿宋_GB2312" pitchFamily="49" charset="-122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solidFill>
                <a:srgbClr val="FF0000"/>
              </a:solidFill>
              <a:latin typeface="Times New Roman" pitchFamily="18" charset="0"/>
              <a:ea typeface="仿宋_GB2312" pitchFamily="49" charset="-122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P</a:t>
            </a:r>
            <a:r>
              <a:rPr lang="zh-CN" altLang="zh-CN" baseline="-25000">
                <a:solidFill>
                  <a:srgbClr val="FF0000"/>
                </a:solidFill>
                <a:latin typeface="Times New Roman" pitchFamily="18" charset="0"/>
              </a:rPr>
              <a:t>出</a:t>
            </a: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＝</a:t>
            </a: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P</a:t>
            </a: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－</a:t>
            </a: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P</a:t>
            </a:r>
            <a:r>
              <a:rPr lang="zh-CN" altLang="zh-CN" i="1" baseline="-25000">
                <a:solidFill>
                  <a:srgbClr val="FF0000"/>
                </a:solidFill>
                <a:latin typeface="Times New Roman" pitchFamily="18" charset="0"/>
              </a:rPr>
              <a:t>r</a:t>
            </a:r>
            <a:r>
              <a:rPr lang="zh-CN" altLang="zh-CN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.</a:t>
            </a:r>
          </a:p>
        </p:txBody>
      </p:sp>
      <p:graphicFrame>
        <p:nvGraphicFramePr>
          <p:cNvPr id="47108" name="Object 4"/>
          <p:cNvGraphicFramePr>
            <a:graphicFrameLocks noChangeAspect="1"/>
          </p:cNvGraphicFramePr>
          <p:nvPr/>
        </p:nvGraphicFramePr>
        <p:xfrm>
          <a:off x="5518150" y="4133850"/>
          <a:ext cx="8264525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3" name="文档" r:id="rId3" imgW="8265004" imgH="395900" progId="Word.Document.12">
                  <p:embed/>
                </p:oleObj>
              </mc:Choice>
              <mc:Fallback>
                <p:oleObj name="文档" r:id="rId3" imgW="8265004" imgH="395900" progId="Word.Document.1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8150" y="4133850"/>
                        <a:ext cx="8264525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969963" y="1204913"/>
            <a:ext cx="42830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88"/>
              </a:lnSpc>
            </a:pPr>
            <a:r>
              <a:rPr lang="zh-CN" altLang="zh-CN">
                <a:solidFill>
                  <a:srgbClr val="FF0000"/>
                </a:solidFill>
                <a:latin typeface="Times New Roman" pitchFamily="18" charset="0"/>
              </a:rPr>
              <a:t>(2)</a:t>
            </a:r>
            <a:r>
              <a:rPr lang="zh-CN" altLang="en-US">
                <a:solidFill>
                  <a:srgbClr val="FF0000"/>
                </a:solidFill>
                <a:ea typeface="仿宋_GB2312" pitchFamily="49" charset="-122"/>
              </a:rPr>
              <a:t>坚持</a:t>
            </a:r>
            <a:r>
              <a:rPr lang="zh-CN" altLang="en-US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“</a:t>
            </a: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躲着</a:t>
            </a:r>
            <a:r>
              <a:rPr lang="zh-CN" altLang="en-US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”</a:t>
            </a: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求解 </a:t>
            </a: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U</a:t>
            </a:r>
            <a:r>
              <a:rPr lang="zh-CN" altLang="zh-CN" baseline="-25000">
                <a:solidFill>
                  <a:srgbClr val="FF0000"/>
                </a:solidFill>
                <a:latin typeface="Times New Roman" pitchFamily="18" charset="0"/>
              </a:rPr>
              <a:t>M</a:t>
            </a: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、</a:t>
            </a: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I</a:t>
            </a:r>
            <a:r>
              <a:rPr lang="zh-CN" altLang="zh-CN" baseline="-25000">
                <a:solidFill>
                  <a:srgbClr val="FF0000"/>
                </a:solidFill>
                <a:latin typeface="Times New Roman" pitchFamily="18" charset="0"/>
              </a:rPr>
              <a:t>M</a:t>
            </a:r>
            <a:r>
              <a:rPr lang="zh-CN" altLang="en-US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：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360363" y="1798638"/>
            <a:ext cx="8386762" cy="214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zh-CN" sz="1800">
                <a:solidFill>
                  <a:srgbClr val="FF0000"/>
                </a:solidFill>
              </a:rPr>
              <a:t>	</a:t>
            </a:r>
            <a:r>
              <a:rPr lang="zh-CN" altLang="en-US">
                <a:solidFill>
                  <a:srgbClr val="FF0000"/>
                </a:solidFill>
                <a:ea typeface="仿宋_GB2312" pitchFamily="49" charset="-122"/>
              </a:rPr>
              <a:t>首先，对其他纯电阻电路、电源的内电路等，利用欧姆定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solidFill>
                <a:srgbClr val="FF0000"/>
              </a:solidFill>
              <a:ea typeface="仿宋_GB2312" pitchFamily="49" charset="-122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solidFill>
                <a:srgbClr val="FF0000"/>
              </a:solidFill>
              <a:ea typeface="仿宋_GB2312" pitchFamily="49" charset="-122"/>
            </a:endParaRPr>
          </a:p>
          <a:p>
            <a:pPr eaLnBrk="1" hangingPunct="1">
              <a:lnSpc>
                <a:spcPts val="2850"/>
              </a:lnSpc>
            </a:pPr>
            <a:r>
              <a:rPr lang="zh-CN" altLang="en-US">
                <a:solidFill>
                  <a:srgbClr val="FF0000"/>
                </a:solidFill>
                <a:ea typeface="仿宋_GB2312" pitchFamily="49" charset="-122"/>
              </a:rPr>
              <a:t>律进行分析计算，确定相应的电压或电流</a:t>
            </a:r>
            <a:r>
              <a:rPr lang="zh-CN" altLang="zh-CN">
                <a:solidFill>
                  <a:srgbClr val="FF0000"/>
                </a:solidFill>
                <a:latin typeface="Times New Roman" pitchFamily="18" charset="0"/>
              </a:rPr>
              <a:t>.</a:t>
            </a: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然后，利用闭合电路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solidFill>
                <a:srgbClr val="FF0000"/>
              </a:solidFill>
              <a:latin typeface="仿宋_GB2312" pitchFamily="49" charset="-122"/>
              <a:ea typeface="仿宋_GB2312" pitchFamily="49" charset="-122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solidFill>
                <a:srgbClr val="FF0000"/>
              </a:solidFill>
              <a:latin typeface="仿宋_GB2312" pitchFamily="49" charset="-122"/>
              <a:ea typeface="仿宋_GB2312" pitchFamily="49" charset="-122"/>
            </a:endParaRPr>
          </a:p>
          <a:p>
            <a:pPr eaLnBrk="1" hangingPunct="1">
              <a:lnSpc>
                <a:spcPts val="2675"/>
              </a:lnSpc>
            </a:pP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的电压关系、电流关系间接确定非纯电阻电路的工作电压</a:t>
            </a: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</a:rPr>
              <a:t>U</a:t>
            </a:r>
            <a:r>
              <a:rPr lang="zh-CN" altLang="zh-CN" baseline="-25000">
                <a:solidFill>
                  <a:srgbClr val="FF0000"/>
                </a:solidFill>
                <a:latin typeface="Times New Roman" pitchFamily="18" charset="0"/>
              </a:rPr>
              <a:t>M</a:t>
            </a:r>
          </a:p>
          <a:p>
            <a:pPr eaLnBrk="1" hangingPunct="1">
              <a:lnSpc>
                <a:spcPts val="1000"/>
              </a:lnSpc>
            </a:pPr>
            <a:endParaRPr lang="zh-CN" altLang="zh-CN" sz="160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 sz="160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lnSpc>
                <a:spcPts val="2675"/>
              </a:lnSpc>
            </a:pP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和电流 </a:t>
            </a: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I</a:t>
            </a:r>
            <a:r>
              <a:rPr lang="zh-CN" altLang="zh-CN" baseline="-25000">
                <a:solidFill>
                  <a:srgbClr val="FF0000"/>
                </a:solidFill>
                <a:latin typeface="Times New Roman" pitchFamily="18" charset="0"/>
              </a:rPr>
              <a:t>M</a:t>
            </a:r>
            <a:r>
              <a:rPr lang="zh-CN" altLang="zh-CN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.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360363" y="4170363"/>
            <a:ext cx="8278812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 sz="1800">
                <a:solidFill>
                  <a:srgbClr val="FF0000"/>
                </a:solidFill>
              </a:rPr>
              <a:t>	</a:t>
            </a:r>
            <a:r>
              <a:rPr lang="zh-CN" altLang="zh-CN">
                <a:solidFill>
                  <a:srgbClr val="FF0000"/>
                </a:solidFill>
                <a:latin typeface="Times New Roman" pitchFamily="18" charset="0"/>
              </a:rPr>
              <a:t>(3)</a:t>
            </a:r>
            <a:r>
              <a:rPr lang="zh-CN" altLang="en-US">
                <a:solidFill>
                  <a:srgbClr val="FF0000"/>
                </a:solidFill>
                <a:ea typeface="仿宋_GB2312" pitchFamily="49" charset="-122"/>
              </a:rPr>
              <a:t>应用能量守恒定律分析：要善于从能量转化的角度出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solidFill>
                <a:srgbClr val="FF0000"/>
              </a:solidFill>
              <a:ea typeface="仿宋_GB2312" pitchFamily="49" charset="-122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solidFill>
                <a:srgbClr val="FF0000"/>
              </a:solidFill>
              <a:ea typeface="仿宋_GB2312" pitchFamily="49" charset="-122"/>
            </a:endParaRPr>
          </a:p>
          <a:p>
            <a:pPr eaLnBrk="1" hangingPunct="1">
              <a:lnSpc>
                <a:spcPts val="2488"/>
              </a:lnSpc>
            </a:pPr>
            <a:r>
              <a:rPr lang="zh-CN" altLang="en-US">
                <a:solidFill>
                  <a:srgbClr val="FF0000"/>
                </a:solidFill>
                <a:ea typeface="仿宋_GB2312" pitchFamily="49" charset="-122"/>
              </a:rPr>
              <a:t>发，紧紧围绕能量守恒定律，利用</a:t>
            </a:r>
            <a:r>
              <a:rPr lang="zh-CN" altLang="en-US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“</a:t>
            </a: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电功＝电热＋其他能量</a:t>
            </a:r>
            <a:r>
              <a:rPr lang="zh-CN" altLang="en-US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”</a:t>
            </a:r>
          </a:p>
          <a:p>
            <a:pPr eaLnBrk="1" hangingPunct="1">
              <a:lnSpc>
                <a:spcPts val="1000"/>
              </a:lnSpc>
            </a:pPr>
            <a:endParaRPr lang="zh-CN" altLang="en-US">
              <a:solidFill>
                <a:srgbClr val="FF0000"/>
              </a:solidFill>
              <a:latin typeface="Times New Roman" pitchFamily="18" charset="0"/>
              <a:ea typeface="仿宋_GB2312" pitchFamily="49" charset="-122"/>
            </a:endParaRPr>
          </a:p>
          <a:p>
            <a:pPr eaLnBrk="1" hangingPunct="1">
              <a:lnSpc>
                <a:spcPts val="1000"/>
              </a:lnSpc>
            </a:pPr>
            <a:endParaRPr lang="zh-CN" altLang="en-US">
              <a:solidFill>
                <a:srgbClr val="FF0000"/>
              </a:solidFill>
              <a:latin typeface="Times New Roman" pitchFamily="18" charset="0"/>
              <a:ea typeface="仿宋_GB2312" pitchFamily="49" charset="-122"/>
            </a:endParaRPr>
          </a:p>
          <a:p>
            <a:pPr eaLnBrk="1" hangingPunct="1">
              <a:lnSpc>
                <a:spcPts val="2863"/>
              </a:lnSpc>
            </a:pPr>
            <a:r>
              <a:rPr lang="zh-CN" altLang="en-US">
                <a:solidFill>
                  <a:srgbClr val="FF0000"/>
                </a:solidFill>
                <a:latin typeface="仿宋_GB2312" pitchFamily="49" charset="-122"/>
                <a:ea typeface="仿宋_GB2312" pitchFamily="49" charset="-122"/>
              </a:rPr>
              <a:t>寻找等量关系求解</a:t>
            </a:r>
            <a:r>
              <a:rPr lang="zh-CN" altLang="zh-CN">
                <a:solidFill>
                  <a:srgbClr val="FF0000"/>
                </a:solidFill>
                <a:latin typeface="Times New Roman" pitchFamily="18" charset="0"/>
                <a:ea typeface="仿宋_GB2312" pitchFamily="49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/>
      <p:bldP spid="4813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ws_5F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800" y="4076700"/>
            <a:ext cx="16383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360363" y="814388"/>
            <a:ext cx="8361362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 sz="1800"/>
              <a:t>	</a:t>
            </a:r>
            <a:r>
              <a:rPr lang="zh-CN" altLang="zh-CN">
                <a:ea typeface="黑体" pitchFamily="49" charset="-122"/>
              </a:rPr>
              <a:t>【</a:t>
            </a:r>
            <a:r>
              <a:rPr lang="zh-CN" altLang="en-US">
                <a:ea typeface="黑体" pitchFamily="49" charset="-122"/>
              </a:rPr>
              <a:t>迁移拓展</a:t>
            </a:r>
            <a:r>
              <a:rPr lang="zh-CN" altLang="zh-CN">
                <a:ea typeface="黑体" pitchFamily="49" charset="-122"/>
              </a:rPr>
              <a:t>】</a:t>
            </a:r>
            <a:r>
              <a:rPr lang="zh-CN" altLang="en-US">
                <a:latin typeface="Times New Roman" pitchFamily="18" charset="0"/>
              </a:rPr>
              <a:t>如图 </a:t>
            </a:r>
            <a:r>
              <a:rPr lang="zh-CN" altLang="zh-CN">
                <a:latin typeface="Times New Roman" pitchFamily="18" charset="0"/>
              </a:rPr>
              <a:t>7-1-12 </a:t>
            </a:r>
            <a:r>
              <a:rPr lang="zh-CN" altLang="en-US">
                <a:latin typeface="Times New Roman" pitchFamily="18" charset="0"/>
              </a:rPr>
              <a:t>所示是一提升重物用</a:t>
            </a:r>
            <a:r>
              <a:rPr lang="zh-CN" altLang="en-US"/>
              <a:t>的直流电动</a:t>
            </a:r>
          </a:p>
          <a:p>
            <a:pPr eaLnBrk="1" hangingPunct="1">
              <a:lnSpc>
                <a:spcPts val="1000"/>
              </a:lnSpc>
            </a:pPr>
            <a:endParaRPr lang="zh-CN" altLang="en-US"/>
          </a:p>
          <a:p>
            <a:pPr eaLnBrk="1" hangingPunct="1">
              <a:lnSpc>
                <a:spcPts val="2750"/>
              </a:lnSpc>
            </a:pPr>
            <a:r>
              <a:rPr lang="zh-CN" altLang="en-US"/>
              <a:t>机工作时的电路图</a:t>
            </a:r>
            <a:r>
              <a:rPr lang="zh-CN" altLang="zh-CN">
                <a:latin typeface="Times New Roman" pitchFamily="18" charset="0"/>
              </a:rPr>
              <a:t>.</a:t>
            </a:r>
            <a:r>
              <a:rPr lang="zh-CN" altLang="en-US">
                <a:latin typeface="Times New Roman" pitchFamily="18" charset="0"/>
              </a:rPr>
              <a:t>电动机内电阻 </a:t>
            </a:r>
            <a:r>
              <a:rPr lang="zh-CN" altLang="zh-CN" sz="2500" i="1">
                <a:latin typeface="Times New Roman" pitchFamily="18" charset="0"/>
              </a:rPr>
              <a:t>r</a:t>
            </a:r>
            <a:r>
              <a:rPr lang="zh-CN" altLang="en-US">
                <a:latin typeface="Times New Roman" pitchFamily="18" charset="0"/>
              </a:rPr>
              <a:t>＝</a:t>
            </a:r>
            <a:r>
              <a:rPr lang="zh-CN" altLang="zh-CN">
                <a:latin typeface="Times New Roman" pitchFamily="18" charset="0"/>
              </a:rPr>
              <a:t>0.8 Ω</a:t>
            </a:r>
            <a:r>
              <a:rPr lang="zh-CN" altLang="en-US">
                <a:latin typeface="Times New Roman" pitchFamily="18" charset="0"/>
              </a:rPr>
              <a:t>，电路中另一电阻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738"/>
              </a:lnSpc>
            </a:pPr>
            <a:r>
              <a:rPr lang="zh-CN" altLang="zh-CN" sz="2500" i="1">
                <a:latin typeface="Times New Roman" pitchFamily="18" charset="0"/>
              </a:rPr>
              <a:t>R</a:t>
            </a:r>
            <a:r>
              <a:rPr lang="zh-CN" altLang="en-US">
                <a:latin typeface="Times New Roman" pitchFamily="18" charset="0"/>
              </a:rPr>
              <a:t>＝</a:t>
            </a:r>
            <a:r>
              <a:rPr lang="zh-CN" altLang="zh-CN">
                <a:latin typeface="Times New Roman" pitchFamily="18" charset="0"/>
              </a:rPr>
              <a:t>10 Ω</a:t>
            </a:r>
            <a:r>
              <a:rPr lang="zh-CN" altLang="en-US">
                <a:latin typeface="Times New Roman" pitchFamily="18" charset="0"/>
              </a:rPr>
              <a:t>，直流电压 </a:t>
            </a:r>
            <a:r>
              <a:rPr lang="zh-CN" altLang="zh-CN" sz="2500" i="1">
                <a:latin typeface="Times New Roman" pitchFamily="18" charset="0"/>
              </a:rPr>
              <a:t>U</a:t>
            </a:r>
            <a:r>
              <a:rPr lang="zh-CN" altLang="en-US">
                <a:latin typeface="Times New Roman" pitchFamily="18" charset="0"/>
              </a:rPr>
              <a:t>＝</a:t>
            </a:r>
            <a:r>
              <a:rPr lang="zh-CN" altLang="zh-CN">
                <a:latin typeface="Times New Roman" pitchFamily="18" charset="0"/>
              </a:rPr>
              <a:t>160 V</a:t>
            </a:r>
            <a:r>
              <a:rPr lang="zh-CN" altLang="en-US">
                <a:latin typeface="Times New Roman" pitchFamily="18" charset="0"/>
              </a:rPr>
              <a:t>，电压表示数 </a:t>
            </a:r>
            <a:r>
              <a:rPr lang="zh-CN" altLang="zh-CN" sz="2500" i="1">
                <a:latin typeface="Times New Roman" pitchFamily="18" charset="0"/>
              </a:rPr>
              <a:t>U</a:t>
            </a:r>
            <a:r>
              <a:rPr lang="zh-CN" altLang="zh-CN" baseline="-25000">
                <a:latin typeface="Times New Roman" pitchFamily="18" charset="0"/>
              </a:rPr>
              <a:t>V</a:t>
            </a:r>
            <a:r>
              <a:rPr lang="zh-CN" altLang="en-US">
                <a:latin typeface="Times New Roman" pitchFamily="18" charset="0"/>
              </a:rPr>
              <a:t>＝</a:t>
            </a:r>
            <a:r>
              <a:rPr lang="zh-CN" altLang="zh-CN">
                <a:latin typeface="Times New Roman" pitchFamily="18" charset="0"/>
              </a:rPr>
              <a:t>110 V.</a:t>
            </a:r>
            <a:r>
              <a:rPr lang="zh-CN" altLang="en-US">
                <a:latin typeface="Times New Roman" pitchFamily="18" charset="0"/>
              </a:rPr>
              <a:t>求：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969963" y="2238375"/>
            <a:ext cx="3173412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>
                <a:latin typeface="Times New Roman" pitchFamily="18" charset="0"/>
              </a:rPr>
              <a:t>(1)</a:t>
            </a:r>
            <a:r>
              <a:rPr lang="zh-CN" altLang="en-US">
                <a:latin typeface="Times New Roman" pitchFamily="18" charset="0"/>
              </a:rPr>
              <a:t>通过电动机的电流</a:t>
            </a:r>
            <a:r>
              <a:rPr lang="zh-CN" altLang="zh-CN">
                <a:latin typeface="Times New Roman" pitchFamily="18" charset="0"/>
              </a:rPr>
              <a:t>.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738"/>
              </a:lnSpc>
            </a:pPr>
            <a:r>
              <a:rPr lang="zh-CN" altLang="zh-CN">
                <a:latin typeface="Times New Roman" pitchFamily="18" charset="0"/>
              </a:rPr>
              <a:t>(2)</a:t>
            </a:r>
            <a:r>
              <a:rPr lang="zh-CN" altLang="en-US">
                <a:latin typeface="Times New Roman" pitchFamily="18" charset="0"/>
              </a:rPr>
              <a:t>输入电动机的电功率</a:t>
            </a:r>
            <a:r>
              <a:rPr lang="zh-CN" altLang="zh-CN">
                <a:latin typeface="Times New Roman" pitchFamily="18" charset="0"/>
              </a:rPr>
              <a:t>.</a:t>
            </a: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969963" y="3187700"/>
            <a:ext cx="767080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750"/>
              </a:lnSpc>
            </a:pPr>
            <a:r>
              <a:rPr lang="zh-CN" altLang="zh-CN">
                <a:latin typeface="Times New Roman" pitchFamily="18" charset="0"/>
              </a:rPr>
              <a:t>(3)</a:t>
            </a:r>
            <a:r>
              <a:rPr lang="zh-CN" altLang="en-US">
                <a:latin typeface="Times New Roman" pitchFamily="18" charset="0"/>
              </a:rPr>
              <a:t>若电动机以 </a:t>
            </a:r>
            <a:r>
              <a:rPr lang="zh-CN" altLang="zh-CN" sz="2500" i="1">
                <a:latin typeface="Book Antiqua" pitchFamily="18" charset="0"/>
              </a:rPr>
              <a:t>v</a:t>
            </a:r>
            <a:r>
              <a:rPr lang="zh-CN" altLang="en-US">
                <a:latin typeface="Times New Roman" pitchFamily="18" charset="0"/>
              </a:rPr>
              <a:t>＝</a:t>
            </a:r>
            <a:r>
              <a:rPr lang="zh-CN" altLang="zh-CN">
                <a:latin typeface="Times New Roman" pitchFamily="18" charset="0"/>
              </a:rPr>
              <a:t>1 m/s </a:t>
            </a:r>
            <a:r>
              <a:rPr lang="zh-CN" altLang="en-US">
                <a:latin typeface="Times New Roman" pitchFamily="18" charset="0"/>
              </a:rPr>
              <a:t>匀速竖直向上提升重物，</a:t>
            </a:r>
            <a:r>
              <a:rPr lang="zh-CN" altLang="en-US"/>
              <a:t>求该重物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360363" y="3660775"/>
            <a:ext cx="27622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88"/>
              </a:lnSpc>
            </a:pPr>
            <a:r>
              <a:rPr lang="zh-CN" altLang="en-US">
                <a:latin typeface="Times New Roman" pitchFamily="18" charset="0"/>
              </a:rPr>
              <a:t>的质量</a:t>
            </a:r>
            <a:r>
              <a:rPr lang="zh-CN" altLang="zh-CN">
                <a:latin typeface="Times New Roman" pitchFamily="18" charset="0"/>
              </a:rPr>
              <a:t>.(</a:t>
            </a:r>
            <a:r>
              <a:rPr lang="zh-CN" altLang="zh-CN" sz="2500" i="1">
                <a:latin typeface="Times New Roman" pitchFamily="18" charset="0"/>
              </a:rPr>
              <a:t>g </a:t>
            </a:r>
            <a:r>
              <a:rPr lang="zh-CN" altLang="en-US">
                <a:latin typeface="Times New Roman" pitchFamily="18" charset="0"/>
              </a:rPr>
              <a:t>取 </a:t>
            </a:r>
            <a:r>
              <a:rPr lang="zh-CN" altLang="zh-CN">
                <a:latin typeface="Times New Roman" pitchFamily="18" charset="0"/>
              </a:rPr>
              <a:t>10 m/s</a:t>
            </a:r>
            <a:r>
              <a:rPr lang="zh-CN" altLang="zh-CN" baseline="30000">
                <a:latin typeface="Times New Roman" pitchFamily="18" charset="0"/>
              </a:rPr>
              <a:t>2</a:t>
            </a:r>
            <a:r>
              <a:rPr lang="zh-CN" altLang="zh-CN">
                <a:latin typeface="Times New Roman" pitchFamily="18" charset="0"/>
              </a:rPr>
              <a:t>)</a:t>
            </a:r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4208463" y="5664200"/>
            <a:ext cx="1192212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en-US">
                <a:latin typeface="Times New Roman" pitchFamily="18" charset="0"/>
              </a:rPr>
              <a:t>图 </a:t>
            </a:r>
            <a:r>
              <a:rPr lang="zh-CN" altLang="zh-CN">
                <a:latin typeface="Times New Roman" pitchFamily="18" charset="0"/>
              </a:rPr>
              <a:t>7-1-12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189" name="Object 13"/>
          <p:cNvGraphicFramePr>
            <a:graphicFrameLocks noChangeAspect="1"/>
          </p:cNvGraphicFramePr>
          <p:nvPr/>
        </p:nvGraphicFramePr>
        <p:xfrm>
          <a:off x="368300" y="839788"/>
          <a:ext cx="8264525" cy="543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5" name="文档" r:id="rId3" imgW="8265004" imgH="5437968" progId="Word.Document.12">
                  <p:embed/>
                </p:oleObj>
              </mc:Choice>
              <mc:Fallback>
                <p:oleObj name="文档" r:id="rId3" imgW="8265004" imgH="5437968" progId="Word.Document.12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839788"/>
                        <a:ext cx="8264525" cy="543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2" descr="ws_5E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711200"/>
            <a:ext cx="25527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893763" y="1587500"/>
            <a:ext cx="8382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en-US">
                <a:latin typeface="黑体" pitchFamily="49" charset="-122"/>
                <a:ea typeface="黑体" pitchFamily="49" charset="-122"/>
              </a:rPr>
              <a:t>考点 </a:t>
            </a:r>
            <a:r>
              <a:rPr lang="zh-CN" altLang="zh-CN">
                <a:latin typeface="Times New Roman" pitchFamily="18" charset="0"/>
              </a:rPr>
              <a:t>1</a:t>
            </a: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2036763" y="1587500"/>
            <a:ext cx="3048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ea typeface="黑体" pitchFamily="49" charset="-122"/>
              </a:rPr>
              <a:t>电流、电阻、欧姆定律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284163" y="2060575"/>
            <a:ext cx="8278812" cy="175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 sz="1800"/>
              <a:t>	</a:t>
            </a:r>
            <a:r>
              <a:rPr lang="zh-CN" altLang="zh-CN">
                <a:latin typeface="Times New Roman" pitchFamily="18" charset="0"/>
              </a:rPr>
              <a:t>1.</a:t>
            </a:r>
            <a:r>
              <a:rPr lang="zh-CN" altLang="en-US">
                <a:latin typeface="Times New Roman" pitchFamily="18" charset="0"/>
              </a:rPr>
              <a:t>电流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738"/>
              </a:lnSpc>
            </a:pPr>
            <a:r>
              <a:rPr lang="zh-CN" altLang="zh-CN">
                <a:latin typeface="Times New Roman" pitchFamily="18" charset="0"/>
              </a:rPr>
              <a:t>	(1)</a:t>
            </a:r>
            <a:r>
              <a:rPr lang="zh-CN" altLang="en-US">
                <a:latin typeface="Times New Roman" pitchFamily="18" charset="0"/>
              </a:rPr>
              <a:t>电流的形成：电荷的</a:t>
            </a:r>
            <a:r>
              <a:rPr lang="zh-CN" altLang="zh-CN">
                <a:latin typeface="Times New Roman" pitchFamily="18" charset="0"/>
              </a:rPr>
              <a:t>______________</a:t>
            </a:r>
            <a:r>
              <a:rPr lang="zh-CN" altLang="en-US">
                <a:latin typeface="Times New Roman" pitchFamily="18" charset="0"/>
              </a:rPr>
              <a:t>形成电流</a:t>
            </a:r>
            <a:r>
              <a:rPr lang="zh-CN" altLang="zh-CN">
                <a:latin typeface="Times New Roman" pitchFamily="18" charset="0"/>
              </a:rPr>
              <a:t>.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750"/>
              </a:lnSpc>
            </a:pPr>
            <a:r>
              <a:rPr lang="zh-CN" altLang="zh-CN">
                <a:latin typeface="Times New Roman" pitchFamily="18" charset="0"/>
              </a:rPr>
              <a:t>	(2)</a:t>
            </a:r>
            <a:r>
              <a:rPr lang="zh-CN" altLang="en-US">
                <a:latin typeface="Times New Roman" pitchFamily="18" charset="0"/>
              </a:rPr>
              <a:t>电流的方向：物理学中规定</a:t>
            </a:r>
            <a:r>
              <a:rPr lang="zh-CN" altLang="zh-CN">
                <a:latin typeface="Times New Roman" pitchFamily="18" charset="0"/>
              </a:rPr>
              <a:t>______</a:t>
            </a:r>
            <a:r>
              <a:rPr lang="zh-CN" altLang="en-US">
                <a:latin typeface="Times New Roman" pitchFamily="18" charset="0"/>
              </a:rPr>
              <a:t>电荷定向移动的方向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738"/>
              </a:lnSpc>
            </a:pPr>
            <a:r>
              <a:rPr lang="zh-CN" altLang="en-US">
                <a:latin typeface="Times New Roman" pitchFamily="18" charset="0"/>
              </a:rPr>
              <a:t>为电流的方向</a:t>
            </a:r>
            <a:r>
              <a:rPr lang="zh-CN" altLang="zh-CN">
                <a:latin typeface="Times New Roman" pitchFamily="18" charset="0"/>
              </a:rPr>
              <a:t>.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893763" y="4110038"/>
            <a:ext cx="1268412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>
                <a:latin typeface="Times New Roman" pitchFamily="18" charset="0"/>
              </a:rPr>
              <a:t>(3)</a:t>
            </a:r>
            <a:r>
              <a:rPr lang="zh-CN" altLang="en-US">
                <a:latin typeface="Times New Roman" pitchFamily="18" charset="0"/>
              </a:rPr>
              <a:t>表达式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419600" y="2543175"/>
            <a:ext cx="121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定向移动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262563" y="29908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正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7672388" y="4776788"/>
            <a:ext cx="609600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63"/>
              </a:lnSpc>
            </a:pPr>
            <a:r>
              <a:rPr lang="zh-CN" altLang="zh-CN" sz="2500" i="1">
                <a:solidFill>
                  <a:srgbClr val="FF0000"/>
                </a:solidFill>
                <a:latin typeface="Times New Roman" pitchFamily="18" charset="0"/>
              </a:rPr>
              <a:t>nqS</a:t>
            </a:r>
            <a:r>
              <a:rPr lang="zh-CN" altLang="zh-CN" sz="2500" i="1">
                <a:solidFill>
                  <a:srgbClr val="FF0000"/>
                </a:solidFill>
                <a:latin typeface="Book Antiqua" pitchFamily="18" charset="0"/>
              </a:rPr>
              <a:t>v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84163" y="4827588"/>
            <a:ext cx="8278812" cy="129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88"/>
              </a:lnSpc>
            </a:pPr>
            <a:r>
              <a:rPr lang="zh-CN" altLang="zh-CN" sz="1800"/>
              <a:t>	</a:t>
            </a:r>
            <a:r>
              <a:rPr lang="zh-CN" altLang="zh-CN">
                <a:latin typeface="Times New Roman" pitchFamily="18" charset="0"/>
              </a:rPr>
              <a:t>①</a:t>
            </a:r>
            <a:r>
              <a:rPr lang="zh-CN" altLang="en-US">
                <a:latin typeface="Times New Roman" pitchFamily="18" charset="0"/>
              </a:rPr>
              <a:t>宏观表达式：</a:t>
            </a:r>
            <a:r>
              <a:rPr lang="zh-CN" altLang="zh-CN" sz="2500" i="1">
                <a:latin typeface="Times New Roman" pitchFamily="18" charset="0"/>
              </a:rPr>
              <a:t>I</a:t>
            </a:r>
            <a:r>
              <a:rPr lang="zh-CN" altLang="en-US">
                <a:latin typeface="Times New Roman" pitchFamily="18" charset="0"/>
              </a:rPr>
              <a:t>＝</a:t>
            </a:r>
            <a:r>
              <a:rPr lang="zh-CN" altLang="zh-CN">
                <a:latin typeface="Times New Roman" pitchFamily="18" charset="0"/>
              </a:rPr>
              <a:t>_______</a:t>
            </a:r>
            <a:r>
              <a:rPr lang="zh-CN" altLang="en-US">
                <a:latin typeface="Times New Roman" pitchFamily="18" charset="0"/>
              </a:rPr>
              <a:t>；②微观表达式：</a:t>
            </a:r>
            <a:r>
              <a:rPr lang="zh-CN" altLang="zh-CN" sz="2500" i="1">
                <a:latin typeface="Times New Roman" pitchFamily="18" charset="0"/>
              </a:rPr>
              <a:t>I</a:t>
            </a:r>
            <a:r>
              <a:rPr lang="zh-CN" altLang="en-US">
                <a:latin typeface="Times New Roman" pitchFamily="18" charset="0"/>
              </a:rPr>
              <a:t>＝</a:t>
            </a:r>
            <a:r>
              <a:rPr lang="zh-CN" altLang="zh-CN">
                <a:latin typeface="Times New Roman" pitchFamily="18" charset="0"/>
              </a:rPr>
              <a:t>________.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738"/>
              </a:lnSpc>
            </a:pPr>
            <a:r>
              <a:rPr lang="zh-CN" altLang="zh-CN">
                <a:latin typeface="Times New Roman" pitchFamily="18" charset="0"/>
              </a:rPr>
              <a:t>(</a:t>
            </a:r>
            <a:r>
              <a:rPr lang="zh-CN" altLang="zh-CN" sz="2500" i="1">
                <a:latin typeface="Times New Roman" pitchFamily="18" charset="0"/>
              </a:rPr>
              <a:t>S </a:t>
            </a:r>
            <a:r>
              <a:rPr lang="zh-CN" altLang="en-US">
                <a:latin typeface="Times New Roman" pitchFamily="18" charset="0"/>
              </a:rPr>
              <a:t>为导体的横截面积，</a:t>
            </a:r>
            <a:r>
              <a:rPr lang="zh-CN" altLang="zh-CN" sz="2500" i="1">
                <a:latin typeface="Times New Roman" pitchFamily="18" charset="0"/>
              </a:rPr>
              <a:t>n </a:t>
            </a:r>
            <a:r>
              <a:rPr lang="zh-CN" altLang="en-US">
                <a:latin typeface="Times New Roman" pitchFamily="18" charset="0"/>
              </a:rPr>
              <a:t>为导体单位体积的自由电荷数，</a:t>
            </a:r>
            <a:r>
              <a:rPr lang="zh-CN" altLang="zh-CN" sz="2500" i="1">
                <a:latin typeface="Times New Roman" pitchFamily="18" charset="0"/>
              </a:rPr>
              <a:t>q </a:t>
            </a:r>
            <a:r>
              <a:rPr lang="zh-CN" altLang="en-US">
                <a:latin typeface="Times New Roman" pitchFamily="18" charset="0"/>
              </a:rPr>
              <a:t>为每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900"/>
              </a:lnSpc>
            </a:pPr>
            <a:r>
              <a:rPr lang="zh-CN" altLang="en-US">
                <a:latin typeface="Times New Roman" pitchFamily="18" charset="0"/>
              </a:rPr>
              <a:t>个自由电荷的带电量，</a:t>
            </a:r>
            <a:r>
              <a:rPr lang="zh-CN" altLang="zh-CN" sz="2500" i="1">
                <a:latin typeface="Book Antiqua" pitchFamily="18" charset="0"/>
              </a:rPr>
              <a:t>v </a:t>
            </a:r>
            <a:r>
              <a:rPr lang="zh-CN" altLang="en-US">
                <a:latin typeface="Times New Roman" pitchFamily="18" charset="0"/>
              </a:rPr>
              <a:t>为电荷定向移动的速率</a:t>
            </a:r>
            <a:r>
              <a:rPr lang="zh-CN" altLang="zh-CN">
                <a:latin typeface="Times New Roman" pitchFamily="18" charset="0"/>
              </a:rPr>
              <a:t>).</a:t>
            </a:r>
          </a:p>
        </p:txBody>
      </p:sp>
      <p:graphicFrame>
        <p:nvGraphicFramePr>
          <p:cNvPr id="7180" name="Object 12"/>
          <p:cNvGraphicFramePr>
            <a:graphicFrameLocks noChangeAspect="1"/>
          </p:cNvGraphicFramePr>
          <p:nvPr/>
        </p:nvGraphicFramePr>
        <p:xfrm>
          <a:off x="3709988" y="4413250"/>
          <a:ext cx="826452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文档" r:id="rId4" imgW="8265004" imgH="791441" progId="Word.Document.12">
                  <p:embed/>
                </p:oleObj>
              </mc:Choice>
              <mc:Fallback>
                <p:oleObj name="文档" r:id="rId4" imgW="8265004" imgH="791441" progId="Word.Document.12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9988" y="4413250"/>
                        <a:ext cx="8264525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/>
      <p:bldP spid="7176" grpId="0"/>
      <p:bldP spid="717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969963" y="1441450"/>
            <a:ext cx="3581400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>
                <a:latin typeface="Times New Roman" pitchFamily="18" charset="0"/>
              </a:rPr>
              <a:t>2.</a:t>
            </a:r>
            <a:r>
              <a:rPr lang="zh-CN" altLang="en-US">
                <a:latin typeface="Times New Roman" pitchFamily="18" charset="0"/>
              </a:rPr>
              <a:t>电阻、电阻定律、电阻率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69963" y="2378075"/>
            <a:ext cx="7669212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88"/>
              </a:lnSpc>
            </a:pPr>
            <a:r>
              <a:rPr lang="zh-CN" altLang="zh-CN">
                <a:latin typeface="Times New Roman" pitchFamily="18" charset="0"/>
              </a:rPr>
              <a:t>(1)</a:t>
            </a:r>
            <a:r>
              <a:rPr lang="zh-CN" altLang="en-US">
                <a:latin typeface="Times New Roman" pitchFamily="18" charset="0"/>
              </a:rPr>
              <a:t>电阻的定义式：</a:t>
            </a:r>
            <a:r>
              <a:rPr lang="zh-CN" altLang="zh-CN" sz="2500" i="1">
                <a:latin typeface="Times New Roman" pitchFamily="18" charset="0"/>
              </a:rPr>
              <a:t>R</a:t>
            </a:r>
            <a:r>
              <a:rPr lang="zh-CN" altLang="en-US">
                <a:latin typeface="Times New Roman" pitchFamily="18" charset="0"/>
              </a:rPr>
              <a:t>＝</a:t>
            </a:r>
            <a:r>
              <a:rPr lang="zh-CN" altLang="zh-CN">
                <a:latin typeface="Times New Roman" pitchFamily="18" charset="0"/>
              </a:rPr>
              <a:t>_____(</a:t>
            </a:r>
            <a:r>
              <a:rPr lang="zh-CN" altLang="en-US">
                <a:latin typeface="Times New Roman" pitchFamily="18" charset="0"/>
              </a:rPr>
              <a:t>电阻与电压和电流强度无关</a:t>
            </a:r>
            <a:r>
              <a:rPr lang="zh-CN" altLang="zh-CN">
                <a:latin typeface="Times New Roman" pitchFamily="18" charset="0"/>
              </a:rPr>
              <a:t>).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969963" y="2970213"/>
            <a:ext cx="1573212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>
                <a:latin typeface="Times New Roman" pitchFamily="18" charset="0"/>
              </a:rPr>
              <a:t>(2)</a:t>
            </a:r>
            <a:r>
              <a:rPr lang="zh-CN" altLang="en-US">
                <a:latin typeface="Times New Roman" pitchFamily="18" charset="0"/>
              </a:rPr>
              <a:t>电阻定律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889000" y="4325938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长度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4138613" y="4329113"/>
            <a:ext cx="121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横截面积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969963" y="3563938"/>
            <a:ext cx="76565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zh-CN">
                <a:latin typeface="Times New Roman" pitchFamily="18" charset="0"/>
              </a:rPr>
              <a:t>①</a:t>
            </a:r>
            <a:r>
              <a:rPr lang="zh-CN" altLang="en-US">
                <a:latin typeface="Times New Roman" pitchFamily="18" charset="0"/>
              </a:rPr>
              <a:t>内容：在温度不变的情况下，同种材料的导体的电阻跟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360363" y="4305300"/>
            <a:ext cx="6172200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en-US">
                <a:latin typeface="Times New Roman" pitchFamily="18" charset="0"/>
              </a:rPr>
              <a:t>其</a:t>
            </a:r>
            <a:r>
              <a:rPr lang="zh-CN" altLang="zh-CN">
                <a:latin typeface="Times New Roman" pitchFamily="18" charset="0"/>
              </a:rPr>
              <a:t>________</a:t>
            </a:r>
            <a:r>
              <a:rPr lang="zh-CN" altLang="en-US">
                <a:latin typeface="Times New Roman" pitchFamily="18" charset="0"/>
              </a:rPr>
              <a:t>成正比，跟其</a:t>
            </a:r>
            <a:r>
              <a:rPr lang="zh-CN" altLang="zh-CN">
                <a:latin typeface="Times New Roman" pitchFamily="18" charset="0"/>
              </a:rPr>
              <a:t>____________</a:t>
            </a:r>
            <a:r>
              <a:rPr lang="zh-CN" altLang="en-US">
                <a:latin typeface="Times New Roman" pitchFamily="18" charset="0"/>
              </a:rPr>
              <a:t>成反比</a:t>
            </a:r>
            <a:r>
              <a:rPr lang="zh-CN" altLang="zh-CN">
                <a:latin typeface="Times New Roman" pitchFamily="18" charset="0"/>
              </a:rPr>
              <a:t>.</a:t>
            </a:r>
          </a:p>
        </p:txBody>
      </p:sp>
      <p:sp>
        <p:nvSpPr>
          <p:cNvPr id="2059" name="Text Box 13"/>
          <p:cNvSpPr txBox="1">
            <a:spLocks noChangeArrowheads="1"/>
          </p:cNvSpPr>
          <p:nvPr/>
        </p:nvSpPr>
        <p:spPr bwMode="auto">
          <a:xfrm>
            <a:off x="969963" y="5245100"/>
            <a:ext cx="61722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>
                <a:latin typeface="Times New Roman" pitchFamily="18" charset="0"/>
              </a:rPr>
              <a:t>②</a:t>
            </a:r>
            <a:r>
              <a:rPr lang="zh-CN" altLang="en-US">
                <a:latin typeface="Times New Roman" pitchFamily="18" charset="0"/>
              </a:rPr>
              <a:t>表达式：</a:t>
            </a:r>
            <a:r>
              <a:rPr lang="zh-CN" altLang="zh-CN">
                <a:latin typeface="Times New Roman" pitchFamily="18" charset="0"/>
              </a:rPr>
              <a:t>____________</a:t>
            </a:r>
            <a:r>
              <a:rPr lang="zh-CN" altLang="en-US">
                <a:latin typeface="Times New Roman" pitchFamily="18" charset="0"/>
              </a:rPr>
              <a:t>，此为电阻的决定式</a:t>
            </a:r>
            <a:r>
              <a:rPr lang="zh-CN" altLang="zh-CN"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8206" name="Object 14"/>
          <p:cNvGraphicFramePr>
            <a:graphicFrameLocks noChangeAspect="1"/>
          </p:cNvGraphicFramePr>
          <p:nvPr/>
        </p:nvGraphicFramePr>
        <p:xfrm>
          <a:off x="4237038" y="1919288"/>
          <a:ext cx="8264525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文档" r:id="rId3" imgW="8265004" imgH="791441" progId="Word.Document.12">
                  <p:embed/>
                </p:oleObj>
              </mc:Choice>
              <mc:Fallback>
                <p:oleObj name="文档" r:id="rId3" imgW="8265004" imgH="791441" progId="Word.Document.12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7038" y="1919288"/>
                        <a:ext cx="8264525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7" name="Object 15"/>
          <p:cNvGraphicFramePr>
            <a:graphicFrameLocks noChangeAspect="1"/>
          </p:cNvGraphicFramePr>
          <p:nvPr/>
        </p:nvGraphicFramePr>
        <p:xfrm>
          <a:off x="2951163" y="4841875"/>
          <a:ext cx="826452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文档" r:id="rId5" imgW="8265004" imgH="791441" progId="Word.Document.12">
                  <p:embed/>
                </p:oleObj>
              </mc:Choice>
              <mc:Fallback>
                <p:oleObj name="文档" r:id="rId5" imgW="8265004" imgH="791441" progId="Word.Document.12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1163" y="4841875"/>
                        <a:ext cx="8264525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  <p:bldP spid="820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969963" y="1771650"/>
            <a:ext cx="1414462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88"/>
              </a:lnSpc>
            </a:pPr>
            <a:r>
              <a:rPr lang="zh-CN" altLang="zh-CN">
                <a:latin typeface="Times New Roman" pitchFamily="18" charset="0"/>
              </a:rPr>
              <a:t>(3)</a:t>
            </a:r>
            <a:r>
              <a:rPr lang="zh-CN" altLang="en-US">
                <a:latin typeface="Times New Roman" pitchFamily="18" charset="0"/>
              </a:rPr>
              <a:t>电阻率</a:t>
            </a:r>
            <a:r>
              <a:rPr lang="zh-CN" altLang="zh-CN" sz="2500" i="1">
                <a:latin typeface="Times New Roman" pitchFamily="18" charset="0"/>
              </a:rPr>
              <a:t>ρ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7105650" y="32766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温度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98475" y="4491038"/>
            <a:ext cx="121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金属材料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6405563" y="4491038"/>
            <a:ext cx="152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半导体材料</a:t>
            </a:r>
          </a:p>
        </p:txBody>
      </p:sp>
      <p:sp>
        <p:nvSpPr>
          <p:cNvPr id="3079" name="Text Box 9"/>
          <p:cNvSpPr txBox="1">
            <a:spLocks noChangeArrowheads="1"/>
          </p:cNvSpPr>
          <p:nvPr/>
        </p:nvSpPr>
        <p:spPr bwMode="auto">
          <a:xfrm>
            <a:off x="360363" y="2705100"/>
            <a:ext cx="8794750" cy="274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88"/>
              </a:lnSpc>
            </a:pPr>
            <a:r>
              <a:rPr lang="zh-CN" altLang="zh-CN" sz="1800"/>
              <a:t>	</a:t>
            </a:r>
            <a:r>
              <a:rPr lang="zh-CN" altLang="zh-CN">
                <a:latin typeface="Times New Roman" pitchFamily="18" charset="0"/>
              </a:rPr>
              <a:t>①</a:t>
            </a:r>
            <a:r>
              <a:rPr lang="zh-CN" altLang="en-US">
                <a:latin typeface="Times New Roman" pitchFamily="18" charset="0"/>
              </a:rPr>
              <a:t>计算公式：</a:t>
            </a:r>
            <a:r>
              <a:rPr lang="zh-CN" altLang="zh-CN" sz="2500" i="1">
                <a:latin typeface="Times New Roman" pitchFamily="18" charset="0"/>
              </a:rPr>
              <a:t>ρ</a:t>
            </a:r>
            <a:r>
              <a:rPr lang="zh-CN" altLang="en-US">
                <a:latin typeface="Times New Roman" pitchFamily="18" charset="0"/>
              </a:rPr>
              <a:t>＝</a:t>
            </a:r>
            <a:r>
              <a:rPr lang="zh-CN" altLang="zh-CN">
                <a:latin typeface="Times New Roman" pitchFamily="18" charset="0"/>
              </a:rPr>
              <a:t>______</a:t>
            </a:r>
            <a:r>
              <a:rPr lang="zh-CN" altLang="en-US">
                <a:latin typeface="Times New Roman" pitchFamily="18" charset="0"/>
              </a:rPr>
              <a:t>，</a:t>
            </a:r>
            <a:r>
              <a:rPr lang="zh-CN" altLang="zh-CN" sz="2500" i="1">
                <a:latin typeface="Times New Roman" pitchFamily="18" charset="0"/>
              </a:rPr>
              <a:t>ρ</a:t>
            </a:r>
            <a:r>
              <a:rPr lang="zh-CN" altLang="en-US">
                <a:latin typeface="Times New Roman" pitchFamily="18" charset="0"/>
              </a:rPr>
              <a:t>与导体长度 </a:t>
            </a:r>
            <a:r>
              <a:rPr lang="zh-CN" altLang="zh-CN" sz="2500" i="1">
                <a:latin typeface="Times New Roman" pitchFamily="18" charset="0"/>
              </a:rPr>
              <a:t>l</a:t>
            </a:r>
            <a:r>
              <a:rPr lang="zh-CN" altLang="en-US">
                <a:latin typeface="Times New Roman" pitchFamily="18" charset="0"/>
              </a:rPr>
              <a:t>、横截面积 </a:t>
            </a:r>
            <a:r>
              <a:rPr lang="zh-CN" altLang="zh-CN" sz="2500" i="1">
                <a:latin typeface="Times New Roman" pitchFamily="18" charset="0"/>
              </a:rPr>
              <a:t>S </a:t>
            </a:r>
            <a:r>
              <a:rPr lang="zh-CN" altLang="en-US">
                <a:latin typeface="Times New Roman" pitchFamily="18" charset="0"/>
              </a:rPr>
              <a:t>无关，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en-US">
                <a:latin typeface="Times New Roman" pitchFamily="18" charset="0"/>
              </a:rPr>
              <a:t>它是导体材料本身的性质，由其材料决定，且与</a:t>
            </a:r>
            <a:r>
              <a:rPr lang="zh-CN" altLang="zh-CN">
                <a:latin typeface="Times New Roman" pitchFamily="18" charset="0"/>
              </a:rPr>
              <a:t>________</a:t>
            </a:r>
            <a:r>
              <a:rPr lang="zh-CN" altLang="en-US">
                <a:latin typeface="Times New Roman" pitchFamily="18" charset="0"/>
              </a:rPr>
              <a:t>有关</a:t>
            </a:r>
            <a:r>
              <a:rPr lang="zh-CN" altLang="zh-CN">
                <a:latin typeface="Times New Roman" pitchFamily="18" charset="0"/>
              </a:rPr>
              <a:t>.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zh-CN">
                <a:latin typeface="Times New Roman" pitchFamily="18" charset="0"/>
              </a:rPr>
              <a:t>	②</a:t>
            </a:r>
            <a:r>
              <a:rPr lang="zh-CN" altLang="en-US">
                <a:latin typeface="Times New Roman" pitchFamily="18" charset="0"/>
              </a:rPr>
              <a:t>电阻率</a:t>
            </a:r>
            <a:r>
              <a:rPr lang="zh-CN" altLang="zh-CN" sz="2500" i="1">
                <a:latin typeface="Times New Roman" pitchFamily="18" charset="0"/>
              </a:rPr>
              <a:t>ρ</a:t>
            </a:r>
            <a:r>
              <a:rPr lang="zh-CN" altLang="en-US">
                <a:latin typeface="Times New Roman" pitchFamily="18" charset="0"/>
              </a:rPr>
              <a:t>与温度的关系：有的随温度的升高而增大，如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zh-CN">
                <a:latin typeface="Times New Roman" pitchFamily="18" charset="0"/>
              </a:rPr>
              <a:t>__________</a:t>
            </a:r>
            <a:r>
              <a:rPr lang="zh-CN" altLang="en-US">
                <a:latin typeface="Times New Roman" pitchFamily="18" charset="0"/>
              </a:rPr>
              <a:t>；有的随温度的升高而减小，如</a:t>
            </a:r>
            <a:r>
              <a:rPr lang="zh-CN" altLang="zh-CN">
                <a:latin typeface="Times New Roman" pitchFamily="18" charset="0"/>
              </a:rPr>
              <a:t>_________</a:t>
            </a:r>
            <a:r>
              <a:rPr lang="en-US" altLang="zh-CN">
                <a:latin typeface="Times New Roman" pitchFamily="18" charset="0"/>
              </a:rPr>
              <a:t>___</a:t>
            </a:r>
            <a:r>
              <a:rPr lang="zh-CN" altLang="zh-CN">
                <a:latin typeface="Times New Roman" pitchFamily="18" charset="0"/>
              </a:rPr>
              <a:t>_</a:t>
            </a:r>
            <a:r>
              <a:rPr lang="zh-CN" altLang="en-US">
                <a:latin typeface="Times New Roman" pitchFamily="18" charset="0"/>
              </a:rPr>
              <a:t>；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en-US">
                <a:latin typeface="Times New Roman" pitchFamily="18" charset="0"/>
              </a:rPr>
              <a:t>有的几乎不受温度的影响，如锰铜合金、镍铜合金</a:t>
            </a:r>
            <a:r>
              <a:rPr lang="zh-CN" altLang="zh-CN"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9226" name="Object 10"/>
          <p:cNvGraphicFramePr>
            <a:graphicFrameLocks noChangeAspect="1"/>
          </p:cNvGraphicFramePr>
          <p:nvPr/>
        </p:nvGraphicFramePr>
        <p:xfrm>
          <a:off x="3594100" y="2270125"/>
          <a:ext cx="826452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文档" r:id="rId3" imgW="8265004" imgH="791441" progId="Word.Document.12">
                  <p:embed/>
                </p:oleObj>
              </mc:Choice>
              <mc:Fallback>
                <p:oleObj name="文档" r:id="rId3" imgW="8265004" imgH="791441" progId="Word.Document.12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100" y="2270125"/>
                        <a:ext cx="8264525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23" grpId="0"/>
      <p:bldP spid="92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969963" y="1727200"/>
            <a:ext cx="76723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>
                <a:latin typeface="Times New Roman" pitchFamily="18" charset="0"/>
              </a:rPr>
              <a:t>3.</a:t>
            </a:r>
            <a:r>
              <a:rPr lang="zh-CN" altLang="en-US">
                <a:latin typeface="Times New Roman" pitchFamily="18" charset="0"/>
              </a:rPr>
              <a:t>欧姆定律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88"/>
              </a:lnSpc>
            </a:pPr>
            <a:r>
              <a:rPr lang="zh-CN" altLang="zh-CN">
                <a:latin typeface="Times New Roman" pitchFamily="18" charset="0"/>
              </a:rPr>
              <a:t>(1)</a:t>
            </a:r>
            <a:r>
              <a:rPr lang="zh-CN" altLang="en-US">
                <a:latin typeface="Times New Roman" pitchFamily="18" charset="0"/>
              </a:rPr>
              <a:t>内容：导体中的电流 </a:t>
            </a:r>
            <a:r>
              <a:rPr lang="zh-CN" altLang="zh-CN" sz="2500" i="1">
                <a:latin typeface="Times New Roman" pitchFamily="18" charset="0"/>
              </a:rPr>
              <a:t>I </a:t>
            </a:r>
            <a:r>
              <a:rPr lang="zh-CN" altLang="en-US">
                <a:latin typeface="Times New Roman" pitchFamily="18" charset="0"/>
              </a:rPr>
              <a:t>跟导体两端的电压 </a:t>
            </a:r>
            <a:r>
              <a:rPr lang="zh-CN" altLang="zh-CN" sz="2500" i="1">
                <a:latin typeface="Times New Roman" pitchFamily="18" charset="0"/>
              </a:rPr>
              <a:t>U </a:t>
            </a:r>
            <a:r>
              <a:rPr lang="zh-CN" altLang="en-US">
                <a:latin typeface="Times New Roman" pitchFamily="18" charset="0"/>
              </a:rPr>
              <a:t>成</a:t>
            </a:r>
            <a:r>
              <a:rPr lang="zh-CN" altLang="zh-CN">
                <a:latin typeface="Times New Roman" pitchFamily="18" charset="0"/>
              </a:rPr>
              <a:t>________</a:t>
            </a:r>
            <a:r>
              <a:rPr lang="zh-CN" altLang="en-US">
                <a:latin typeface="Times New Roman" pitchFamily="18" charset="0"/>
              </a:rPr>
              <a:t>，</a:t>
            </a: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360363" y="3067050"/>
            <a:ext cx="3462337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88"/>
              </a:lnSpc>
            </a:pPr>
            <a:r>
              <a:rPr lang="zh-CN" altLang="en-US">
                <a:latin typeface="Times New Roman" pitchFamily="18" charset="0"/>
              </a:rPr>
              <a:t>跟它的电阻 </a:t>
            </a:r>
            <a:r>
              <a:rPr lang="zh-CN" altLang="zh-CN" sz="2500" i="1">
                <a:latin typeface="Times New Roman" pitchFamily="18" charset="0"/>
              </a:rPr>
              <a:t>R </a:t>
            </a:r>
            <a:r>
              <a:rPr lang="zh-CN" altLang="en-US">
                <a:latin typeface="Times New Roman" pitchFamily="18" charset="0"/>
              </a:rPr>
              <a:t>成</a:t>
            </a:r>
            <a:r>
              <a:rPr lang="zh-CN" altLang="zh-CN">
                <a:latin typeface="Times New Roman" pitchFamily="18" charset="0"/>
              </a:rPr>
              <a:t>________.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7748588" y="2328863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正比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784475" y="3062288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反比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60363" y="4002088"/>
            <a:ext cx="8278812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88"/>
              </a:lnSpc>
            </a:pPr>
            <a:r>
              <a:rPr lang="zh-CN" altLang="zh-CN" sz="1800"/>
              <a:t>	</a:t>
            </a:r>
            <a:r>
              <a:rPr lang="zh-CN" altLang="zh-CN">
                <a:latin typeface="Times New Roman" pitchFamily="18" charset="0"/>
              </a:rPr>
              <a:t>(2)</a:t>
            </a:r>
            <a:r>
              <a:rPr lang="zh-CN" altLang="en-US">
                <a:latin typeface="Times New Roman" pitchFamily="18" charset="0"/>
              </a:rPr>
              <a:t>公式：</a:t>
            </a:r>
            <a:r>
              <a:rPr lang="zh-CN" altLang="zh-CN" sz="2500" i="1">
                <a:latin typeface="Times New Roman" pitchFamily="18" charset="0"/>
              </a:rPr>
              <a:t>I</a:t>
            </a:r>
            <a:r>
              <a:rPr lang="zh-CN" altLang="en-US">
                <a:latin typeface="Times New Roman" pitchFamily="18" charset="0"/>
              </a:rPr>
              <a:t>＝</a:t>
            </a:r>
            <a:r>
              <a:rPr lang="zh-CN" altLang="zh-CN">
                <a:latin typeface="Times New Roman" pitchFamily="18" charset="0"/>
              </a:rPr>
              <a:t>________.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zh-CN">
                <a:latin typeface="Times New Roman" pitchFamily="18" charset="0"/>
              </a:rPr>
              <a:t>	(3)</a:t>
            </a:r>
            <a:r>
              <a:rPr lang="zh-CN" altLang="en-US">
                <a:latin typeface="Times New Roman" pitchFamily="18" charset="0"/>
              </a:rPr>
              <a:t>适用条件：适用于</a:t>
            </a:r>
            <a:r>
              <a:rPr lang="zh-CN" altLang="zh-CN">
                <a:latin typeface="Times New Roman" pitchFamily="18" charset="0"/>
              </a:rPr>
              <a:t>________</a:t>
            </a:r>
            <a:r>
              <a:rPr lang="zh-CN" altLang="en-US">
                <a:latin typeface="Times New Roman" pitchFamily="18" charset="0"/>
              </a:rPr>
              <a:t>和</a:t>
            </a:r>
            <a:r>
              <a:rPr lang="zh-CN" altLang="zh-CN">
                <a:latin typeface="Times New Roman" pitchFamily="18" charset="0"/>
              </a:rPr>
              <a:t>________</a:t>
            </a:r>
            <a:r>
              <a:rPr lang="zh-CN" altLang="en-US">
                <a:latin typeface="Times New Roman" pitchFamily="18" charset="0"/>
              </a:rPr>
              <a:t>导电，或纯电阻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50"/>
              </a:lnSpc>
            </a:pPr>
            <a:r>
              <a:rPr lang="zh-CN" altLang="en-US">
                <a:latin typeface="Times New Roman" pitchFamily="18" charset="0"/>
              </a:rPr>
              <a:t>电路；不适用于气态导体和半导体元件</a:t>
            </a:r>
            <a:r>
              <a:rPr lang="zh-CN" altLang="zh-CN"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10248" name="Object 8"/>
          <p:cNvGraphicFramePr>
            <a:graphicFrameLocks noChangeAspect="1"/>
          </p:cNvGraphicFramePr>
          <p:nvPr/>
        </p:nvGraphicFramePr>
        <p:xfrm>
          <a:off x="3094038" y="3562350"/>
          <a:ext cx="826452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文档" r:id="rId3" imgW="8265004" imgH="791441" progId="Word.Document.12">
                  <p:embed/>
                </p:oleObj>
              </mc:Choice>
              <mc:Fallback>
                <p:oleObj name="文档" r:id="rId3" imgW="8265004" imgH="791441" progId="Word.Document.1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4038" y="3562350"/>
                        <a:ext cx="8264525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119563" y="4614863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金属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500688" y="4614863"/>
            <a:ext cx="914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电解液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ws_5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606800"/>
            <a:ext cx="41275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498725" y="2543175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直线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641350" y="3114675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400"/>
              </a:lnSpc>
            </a:pPr>
            <a:r>
              <a:rPr lang="zh-CN" altLang="en-US">
                <a:solidFill>
                  <a:srgbClr val="FF0000"/>
                </a:solidFill>
                <a:latin typeface="Times New Roman" pitchFamily="18" charset="0"/>
              </a:rPr>
              <a:t>直线</a:t>
            </a:r>
          </a:p>
        </p:txBody>
      </p:sp>
      <p:sp>
        <p:nvSpPr>
          <p:cNvPr id="46085" name="Text Box 7"/>
          <p:cNvSpPr txBox="1">
            <a:spLocks noChangeArrowheads="1"/>
          </p:cNvSpPr>
          <p:nvPr/>
        </p:nvSpPr>
        <p:spPr bwMode="auto">
          <a:xfrm>
            <a:off x="360363" y="1357313"/>
            <a:ext cx="8280400" cy="440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609600" algn="l"/>
                <a:tab pos="39243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tabLst>
                <a:tab pos="609600" algn="l"/>
                <a:tab pos="39243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tabLst>
                <a:tab pos="609600" algn="l"/>
                <a:tab pos="39243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tabLst>
                <a:tab pos="609600" algn="l"/>
                <a:tab pos="39243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tabLst>
                <a:tab pos="609600" algn="l"/>
                <a:tab pos="39243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  <a:tab pos="39243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  <a:tab pos="39243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  <a:tab pos="39243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  <a:tab pos="3924300" algn="l"/>
              </a:tabLst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ts val="2575"/>
              </a:lnSpc>
            </a:pPr>
            <a:r>
              <a:rPr lang="zh-CN" altLang="zh-CN" sz="1800"/>
              <a:t>	</a:t>
            </a:r>
            <a:r>
              <a:rPr lang="zh-CN" altLang="zh-CN">
                <a:latin typeface="Times New Roman" pitchFamily="18" charset="0"/>
              </a:rPr>
              <a:t>(4)</a:t>
            </a:r>
            <a:r>
              <a:rPr lang="zh-CN" altLang="en-US">
                <a:latin typeface="Times New Roman" pitchFamily="18" charset="0"/>
              </a:rPr>
              <a:t>导体的伏安特性曲线：研究部分电路欧姆定律时，常画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75"/>
              </a:lnSpc>
            </a:pPr>
            <a:r>
              <a:rPr lang="zh-CN" altLang="en-US">
                <a:latin typeface="Times New Roman" pitchFamily="18" charset="0"/>
              </a:rPr>
              <a:t>成 </a:t>
            </a:r>
            <a:r>
              <a:rPr lang="zh-CN" altLang="zh-CN" sz="2500" i="1">
                <a:latin typeface="Times New Roman" pitchFamily="18" charset="0"/>
              </a:rPr>
              <a:t>U</a:t>
            </a:r>
            <a:r>
              <a:rPr lang="zh-CN" altLang="zh-CN">
                <a:latin typeface="Times New Roman" pitchFamily="18" charset="0"/>
              </a:rPr>
              <a:t>-</a:t>
            </a:r>
            <a:r>
              <a:rPr lang="zh-CN" altLang="zh-CN" sz="2500" i="1">
                <a:latin typeface="Times New Roman" pitchFamily="18" charset="0"/>
              </a:rPr>
              <a:t>I </a:t>
            </a:r>
            <a:r>
              <a:rPr lang="zh-CN" altLang="en-US">
                <a:latin typeface="Times New Roman" pitchFamily="18" charset="0"/>
              </a:rPr>
              <a:t>或 </a:t>
            </a:r>
            <a:r>
              <a:rPr lang="zh-CN" altLang="zh-CN" sz="2500" i="1">
                <a:latin typeface="Times New Roman" pitchFamily="18" charset="0"/>
              </a:rPr>
              <a:t>I</a:t>
            </a:r>
            <a:r>
              <a:rPr lang="zh-CN" altLang="zh-CN">
                <a:latin typeface="Times New Roman" pitchFamily="18" charset="0"/>
              </a:rPr>
              <a:t>-</a:t>
            </a:r>
            <a:r>
              <a:rPr lang="zh-CN" altLang="zh-CN" sz="2500" i="1">
                <a:latin typeface="Times New Roman" pitchFamily="18" charset="0"/>
              </a:rPr>
              <a:t>U </a:t>
            </a:r>
            <a:r>
              <a:rPr lang="zh-CN" altLang="en-US">
                <a:latin typeface="Times New Roman" pitchFamily="18" charset="0"/>
              </a:rPr>
              <a:t>图象，如图 </a:t>
            </a:r>
            <a:r>
              <a:rPr lang="zh-CN" altLang="zh-CN">
                <a:latin typeface="Times New Roman" pitchFamily="18" charset="0"/>
              </a:rPr>
              <a:t>7-1-1 </a:t>
            </a:r>
            <a:r>
              <a:rPr lang="zh-CN" altLang="en-US">
                <a:latin typeface="Times New Roman" pitchFamily="18" charset="0"/>
              </a:rPr>
              <a:t>甲、乙所示</a:t>
            </a:r>
            <a:r>
              <a:rPr lang="zh-CN" altLang="zh-CN">
                <a:latin typeface="Times New Roman" pitchFamily="18" charset="0"/>
              </a:rPr>
              <a:t>.</a:t>
            </a:r>
            <a:r>
              <a:rPr lang="zh-CN" altLang="en-US">
                <a:latin typeface="Times New Roman" pitchFamily="18" charset="0"/>
              </a:rPr>
              <a:t>对于线性元件，伏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663"/>
              </a:lnSpc>
            </a:pPr>
            <a:r>
              <a:rPr lang="zh-CN" altLang="en-US">
                <a:latin typeface="Times New Roman" pitchFamily="18" charset="0"/>
              </a:rPr>
              <a:t>安特性曲线是</a:t>
            </a:r>
            <a:r>
              <a:rPr lang="zh-CN" altLang="zh-CN">
                <a:latin typeface="Times New Roman" pitchFamily="18" charset="0"/>
              </a:rPr>
              <a:t>________</a:t>
            </a:r>
            <a:r>
              <a:rPr lang="zh-CN" altLang="en-US">
                <a:latin typeface="Times New Roman" pitchFamily="18" charset="0"/>
              </a:rPr>
              <a:t>；对于非线性元件，伏安特性曲线不是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2500"/>
              </a:lnSpc>
            </a:pPr>
            <a:r>
              <a:rPr lang="zh-CN" altLang="zh-CN">
                <a:latin typeface="Times New Roman" pitchFamily="18" charset="0"/>
              </a:rPr>
              <a:t>________.</a:t>
            </a: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1000"/>
              </a:lnSpc>
            </a:pPr>
            <a:endParaRPr lang="zh-CN" altLang="zh-CN">
              <a:latin typeface="Times New Roman" pitchFamily="18" charset="0"/>
            </a:endParaRPr>
          </a:p>
          <a:p>
            <a:pPr eaLnBrk="1" hangingPunct="1">
              <a:lnSpc>
                <a:spcPts val="3250"/>
              </a:lnSpc>
            </a:pPr>
            <a:r>
              <a:rPr lang="zh-CN" altLang="zh-CN">
                <a:latin typeface="Times New Roman" pitchFamily="18" charset="0"/>
              </a:rPr>
              <a:t>		</a:t>
            </a:r>
            <a:r>
              <a:rPr lang="zh-CN" altLang="en-US">
                <a:latin typeface="Times New Roman" pitchFamily="18" charset="0"/>
              </a:rPr>
              <a:t>图 </a:t>
            </a:r>
            <a:r>
              <a:rPr lang="zh-CN" altLang="zh-CN">
                <a:latin typeface="Times New Roman" pitchFamily="18" charset="0"/>
              </a:rPr>
              <a:t>7-1-1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0" grpId="0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</TotalTime>
  <Pages>0</Pages>
  <Words>1241</Words>
  <Characters>0</Characters>
  <Application>Microsoft Office PowerPoint</Application>
  <DocSecurity>0</DocSecurity>
  <PresentationFormat>自定义</PresentationFormat>
  <Lines>0</Lines>
  <Paragraphs>586</Paragraphs>
  <Slides>47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47</vt:i4>
      </vt:variant>
    </vt:vector>
  </HeadingPairs>
  <TitlesOfParts>
    <vt:vector size="59" baseType="lpstr">
      <vt:lpstr>Arial</vt:lpstr>
      <vt:lpstr>宋体</vt:lpstr>
      <vt:lpstr>Calibri</vt:lpstr>
      <vt:lpstr>方正大标宋_GBK</vt:lpstr>
      <vt:lpstr>黑体</vt:lpstr>
      <vt:lpstr>Times New Roman</vt:lpstr>
      <vt:lpstr>Book Antiqua</vt:lpstr>
      <vt:lpstr>Courier New</vt:lpstr>
      <vt:lpstr>楷体_GB2312</vt:lpstr>
      <vt:lpstr>仿宋_GB2312</vt:lpstr>
      <vt:lpstr>默认设计模板</vt:lpstr>
      <vt:lpstr>Microsoft Word Document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Administrator</cp:lastModifiedBy>
  <cp:revision>20</cp:revision>
  <cp:lastPrinted>1899-12-30T00:00:00Z</cp:lastPrinted>
  <dcterms:created xsi:type="dcterms:W3CDTF">2019-04-23T03:24:37Z</dcterms:created>
  <dcterms:modified xsi:type="dcterms:W3CDTF">2019-07-05T02:03:07Z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2052-6.6.0.2699</vt:lpwstr>
  </property>
</Properties>
</file>