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59" r:id="rId4"/>
    <p:sldId id="273" r:id="rId5"/>
    <p:sldId id="261" r:id="rId6"/>
    <p:sldId id="257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58" r:id="rId16"/>
    <p:sldId id="265" r:id="rId17"/>
    <p:sldId id="274" r:id="rId18"/>
    <p:sldId id="276" r:id="rId19"/>
    <p:sldId id="280" r:id="rId20"/>
    <p:sldId id="279" r:id="rId21"/>
    <p:sldId id="277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0E68-0CC3-4E9C-96E3-2860D39DDEFA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8AD3-ED63-4969-95A4-3591E346DB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9459D4-025F-4A06-8320-D8A7308C7F97}" type="datetimeFigureOut">
              <a:rPr lang="zh-CN" altLang="en-US" smtClean="0"/>
              <a:pPr/>
              <a:t>2014/10/7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BDA885-0B25-4A26-AD2D-E7B431F07F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3.2</a:t>
            </a:r>
            <a:r>
              <a:rPr lang="zh-CN" altLang="en-US" dirty="0" smtClean="0"/>
              <a:t>细胞核和细胞器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高尔基体和溶酶体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golgia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6247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14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48" y="2276225"/>
            <a:ext cx="3059832" cy="3457031"/>
          </a:xfrm>
          <a:prstGeom prst="rect">
            <a:avLst/>
          </a:prstGeom>
          <a:noFill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3491880" y="3861048"/>
            <a:ext cx="3672408" cy="2232248"/>
          </a:xfrm>
          <a:prstGeom prst="line">
            <a:avLst/>
          </a:prstGeom>
          <a:noFill/>
          <a:ln w="38100">
            <a:solidFill>
              <a:srgbClr val="F3173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6876256" y="4437112"/>
            <a:ext cx="432048" cy="1584176"/>
          </a:xfrm>
          <a:prstGeom prst="line">
            <a:avLst/>
          </a:prstGeom>
          <a:noFill/>
          <a:ln w="38100">
            <a:solidFill>
              <a:srgbClr val="F3173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92280" y="5930116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分泌小泡</a:t>
            </a:r>
            <a:endParaRPr lang="zh-CN" altLang="en-US" sz="2800" dirty="0"/>
          </a:p>
        </p:txBody>
      </p:sp>
      <p:pic>
        <p:nvPicPr>
          <p:cNvPr id="3074" name="Picture 2" descr="http://www.xjjmw.com:8282/wiki/uploads/201206/13401606750yJzOf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405" y="260648"/>
            <a:ext cx="2305075" cy="175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线粒体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2-8"/>
          <p:cNvPicPr>
            <a:picLocks noChangeAspect="1" noChangeArrowheads="1"/>
          </p:cNvPicPr>
          <p:nvPr/>
        </p:nvPicPr>
        <p:blipFill>
          <a:blip r:embed="rId2" cstate="print"/>
          <a:srcRect b="12364"/>
          <a:stretch>
            <a:fillRect/>
          </a:stretch>
        </p:blipFill>
        <p:spPr>
          <a:xfrm>
            <a:off x="4355976" y="764704"/>
            <a:ext cx="4140200" cy="2284413"/>
          </a:xfrm>
          <a:prstGeom prst="rect">
            <a:avLst/>
          </a:prstGeom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4056" y="3212976"/>
            <a:ext cx="6228184" cy="3024336"/>
            <a:chOff x="2721" y="255"/>
            <a:chExt cx="3039" cy="1483"/>
          </a:xfrm>
        </p:grpSpPr>
        <p:pic>
          <p:nvPicPr>
            <p:cNvPr id="5" name="Picture 8" descr="MITOCHONDRION2"/>
            <p:cNvPicPr>
              <a:picLocks noChangeAspect="1" noChangeArrowheads="1"/>
            </p:cNvPicPr>
            <p:nvPr/>
          </p:nvPicPr>
          <p:blipFill>
            <a:blip r:embed="rId3" cstate="print"/>
            <a:srcRect l="-1320" t="21555"/>
            <a:stretch>
              <a:fillRect/>
            </a:stretch>
          </p:blipFill>
          <p:spPr bwMode="auto">
            <a:xfrm>
              <a:off x="2721" y="575"/>
              <a:ext cx="3039" cy="1163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923" y="258"/>
              <a:ext cx="8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3333FF"/>
                  </a:solidFill>
                  <a:ea typeface="隶书" pitchFamily="49" charset="-122"/>
                </a:rPr>
                <a:t>内膜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785" y="255"/>
              <a:ext cx="7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3333FF"/>
                  </a:solidFill>
                  <a:ea typeface="隶书" pitchFamily="49" charset="-122"/>
                </a:rPr>
                <a:t>外膜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515" y="258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3333FF"/>
                  </a:solidFill>
                  <a:ea typeface="隶书" pitchFamily="49" charset="-122"/>
                </a:rPr>
                <a:t>嵴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925" y="258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3333FF"/>
                  </a:solidFill>
                  <a:ea typeface="隶书" pitchFamily="49" charset="-122"/>
                </a:rPr>
                <a:t>基质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339752" y="1419944"/>
            <a:ext cx="6400800" cy="5105400"/>
            <a:chOff x="2743200" y="-76200"/>
            <a:chExt cx="6400800" cy="5105400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3749675" y="0"/>
              <a:ext cx="5394325" cy="5029200"/>
              <a:chOff x="2410" y="0"/>
              <a:chExt cx="3398" cy="3168"/>
            </a:xfrm>
          </p:grpSpPr>
          <p:pic>
            <p:nvPicPr>
              <p:cNvPr id="27" name="Picture 3" descr="未命名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813"/>
              <a:stretch>
                <a:fillRect/>
              </a:stretch>
            </p:blipFill>
            <p:spPr bwMode="auto">
              <a:xfrm>
                <a:off x="2410" y="0"/>
                <a:ext cx="3398" cy="3168"/>
              </a:xfrm>
              <a:prstGeom prst="rect">
                <a:avLst/>
              </a:prstGeom>
              <a:noFill/>
            </p:spPr>
          </p:pic>
          <p:sp>
            <p:nvSpPr>
              <p:cNvPr id="28" name="Line 4"/>
              <p:cNvSpPr>
                <a:spLocks noChangeShapeType="1"/>
              </p:cNvSpPr>
              <p:nvPr/>
            </p:nvSpPr>
            <p:spPr bwMode="auto">
              <a:xfrm>
                <a:off x="3120" y="1392"/>
                <a:ext cx="1" cy="3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3024" y="1392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3024" y="1776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3168" y="1584"/>
                <a:ext cx="1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4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3456" y="1968"/>
                <a:ext cx="1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1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3792" y="288"/>
                <a:ext cx="1" cy="6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4608" y="624"/>
                <a:ext cx="1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4343400" y="-76200"/>
              <a:ext cx="4648200" cy="4130675"/>
              <a:chOff x="2208" y="403"/>
              <a:chExt cx="2928" cy="2602"/>
            </a:xfrm>
          </p:grpSpPr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2496" y="720"/>
                <a:ext cx="8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  <a:ea typeface="隶书" pitchFamily="49" charset="-122"/>
                  </a:rPr>
                  <a:t>外膜</a:t>
                </a:r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3792" y="672"/>
                <a:ext cx="13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>
                    <a:solidFill>
                      <a:srgbClr val="0000CC"/>
                    </a:solidFill>
                    <a:ea typeface="隶书" pitchFamily="49" charset="-122"/>
                  </a:rPr>
                  <a:t>内膜</a:t>
                </a:r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>
                    <a:solidFill>
                      <a:srgbClr val="0000CC"/>
                    </a:solidFill>
                    <a:ea typeface="隶书" pitchFamily="49" charset="-122"/>
                  </a:rPr>
                  <a:t>基粒</a:t>
                </a: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2784" y="2640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  <a:ea typeface="隶书" pitchFamily="49" charset="-122"/>
                  </a:rPr>
                  <a:t>基质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3072" y="403"/>
                <a:ext cx="52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>
                    <a:solidFill>
                      <a:srgbClr val="0000CC"/>
                    </a:solidFill>
                    <a:ea typeface="隶书" pitchFamily="49" charset="-122"/>
                  </a:rPr>
                  <a:t>腔</a:t>
                </a:r>
              </a:p>
            </p:txBody>
          </p:sp>
        </p:grp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743200" y="3124200"/>
              <a:ext cx="1676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CC"/>
                  </a:solidFill>
                  <a:ea typeface="隶书" pitchFamily="49" charset="-122"/>
                </a:rPr>
                <a:t>类囊体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3733800" y="2819400"/>
              <a:ext cx="609600" cy="457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叶绿体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3" descr="2-10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 b="9877"/>
          <a:stretch>
            <a:fillRect/>
          </a:stretch>
        </p:blipFill>
        <p:spPr bwMode="auto">
          <a:xfrm>
            <a:off x="251520" y="980728"/>
            <a:ext cx="28987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中心体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30923" cy="43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entriol"/>
          <p:cNvPicPr>
            <a:picLocks noChangeAspect="1" noChangeArrowheads="1"/>
          </p:cNvPicPr>
          <p:nvPr/>
        </p:nvPicPr>
        <p:blipFill>
          <a:blip r:embed="rId3" cstate="print"/>
          <a:srcRect l="5403" t="13426" r="10626" b="14938"/>
          <a:stretch>
            <a:fillRect/>
          </a:stretch>
        </p:blipFill>
        <p:spPr bwMode="auto">
          <a:xfrm>
            <a:off x="5147763" y="476672"/>
            <a:ext cx="3312669" cy="25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3284984"/>
            <a:ext cx="3975100" cy="3179762"/>
            <a:chOff x="3016" y="1525"/>
            <a:chExt cx="2504" cy="2003"/>
          </a:xfrm>
        </p:grpSpPr>
        <p:pic>
          <p:nvPicPr>
            <p:cNvPr id="6" name="Picture 4" descr="centrio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" y="1525"/>
              <a:ext cx="1080" cy="648"/>
            </a:xfrm>
            <a:prstGeom prst="rect">
              <a:avLst/>
            </a:prstGeom>
            <a:noFill/>
          </p:spPr>
        </p:pic>
        <p:pic>
          <p:nvPicPr>
            <p:cNvPr id="7" name="Picture 5" descr="spind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160"/>
              <a:ext cx="1824" cy="13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jxshyzhx.com/source/6/02/2/1/zyzx/XGLJ/ZBFL_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408712" cy="480653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（大）液泡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/>
        </p:nvGraphicFramePr>
        <p:xfrm>
          <a:off x="107504" y="620688"/>
          <a:ext cx="8845996" cy="5831464"/>
        </p:xfrm>
        <a:graphic>
          <a:graphicData uri="http://schemas.openxmlformats.org/drawingml/2006/table">
            <a:tbl>
              <a:tblPr/>
              <a:tblGrid>
                <a:gridCol w="1052004"/>
                <a:gridCol w="921108"/>
                <a:gridCol w="1487943"/>
                <a:gridCol w="5384941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膜结构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分   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主要功能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液泡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单层膜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植物、低等动物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内含大量水、代谢产物和色素等，与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渗透作用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有关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叶绿体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双层膜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绿色植物的绿色部分，根无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光合作用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的场所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线粒体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动、植物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有氧呼吸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主要场所，产生大量</a:t>
                      </a:r>
                      <a:r>
                        <a:rPr kumimoji="1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ATP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供生命活动使用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溶酶体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单层膜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内含水解酶、溶菌酶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（参与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免疫反应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高尔基体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单层膜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常与内质网密切联系，参与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储存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、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加工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、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转运物质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，如形成分泌小泡；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[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植物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]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植物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合成细胞板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壁，即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纤维素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内质网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单层膜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[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粗面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]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附着核糖体，与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蛋白质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的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加工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和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运输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有关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[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滑面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]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与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脂质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（如性激素）代谢有关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核糖体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无膜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蛋白质合成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场所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（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附着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：分泌蛋白质；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游离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：胞内蛋白质）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中心体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动物、低等植物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与</a:t>
                      </a:r>
                      <a:r>
                        <a:rPr kumimoji="1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  <a:cs typeface="+mn-cs"/>
                        </a:rPr>
                        <a:t>动物细胞分裂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有关，参与星射线（纺缍丝）的形成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64" name="Rectangle 64"/>
          <p:cNvSpPr>
            <a:spLocks noChangeArrowheads="1"/>
          </p:cNvSpPr>
          <p:nvPr/>
        </p:nvSpPr>
        <p:spPr bwMode="auto">
          <a:xfrm>
            <a:off x="179784" y="116880"/>
            <a:ext cx="324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3600" b="1" dirty="0" smtClean="0">
                <a:solidFill>
                  <a:srgbClr val="FF3300"/>
                </a:solidFill>
                <a:latin typeface="+mj-ea"/>
                <a:ea typeface="+mj-ea"/>
              </a:rPr>
              <a:t>细胞器</a:t>
            </a:r>
            <a:r>
              <a:rPr lang="zh-CN" altLang="en-US" sz="3600" b="1" dirty="0">
                <a:solidFill>
                  <a:srgbClr val="FF3300"/>
                </a:solidFill>
                <a:latin typeface="+mj-ea"/>
                <a:ea typeface="+mj-ea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34076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1.</a:t>
            </a:r>
            <a:r>
              <a:rPr lang="zh-CN" altLang="en-US" sz="2800" dirty="0" smtClean="0">
                <a:latin typeface="+mn-ea"/>
              </a:rPr>
              <a:t>生物膜包括哪些细胞结构的膜？分别是几层膜？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2.</a:t>
            </a:r>
            <a:r>
              <a:rPr lang="zh-CN" altLang="en-US" sz="2800" dirty="0" smtClean="0">
                <a:latin typeface="+mn-ea"/>
              </a:rPr>
              <a:t>植物特有的细胞结构？细胞器？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3.</a:t>
            </a:r>
            <a:r>
              <a:rPr lang="zh-CN" altLang="en-US" sz="2800" dirty="0" smtClean="0">
                <a:latin typeface="+mn-ea"/>
              </a:rPr>
              <a:t>分布最广的细胞器？最大的细胞器？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4.</a:t>
            </a:r>
            <a:r>
              <a:rPr lang="zh-CN" altLang="en-US" sz="2800" dirty="0" smtClean="0">
                <a:latin typeface="+mn-ea"/>
              </a:rPr>
              <a:t>含有色素的细胞器？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5.</a:t>
            </a:r>
            <a:r>
              <a:rPr lang="zh-CN" altLang="en-US" sz="2800" dirty="0" smtClean="0">
                <a:latin typeface="+mn-ea"/>
              </a:rPr>
              <a:t>含</a:t>
            </a:r>
            <a:r>
              <a:rPr lang="en-US" altLang="zh-CN" sz="2800" dirty="0" smtClean="0">
                <a:latin typeface="+mn-ea"/>
              </a:rPr>
              <a:t>DNA</a:t>
            </a:r>
            <a:r>
              <a:rPr lang="zh-CN" altLang="en-US" sz="2800" dirty="0" smtClean="0">
                <a:latin typeface="+mn-ea"/>
              </a:rPr>
              <a:t>的结构？细胞器？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6.</a:t>
            </a:r>
            <a:r>
              <a:rPr lang="zh-CN" altLang="en-US" sz="2800" dirty="0" smtClean="0">
                <a:latin typeface="+mn-ea"/>
              </a:rPr>
              <a:t>含</a:t>
            </a:r>
            <a:r>
              <a:rPr lang="en-US" altLang="zh-CN" sz="2800" dirty="0" smtClean="0">
                <a:latin typeface="+mn-ea"/>
              </a:rPr>
              <a:t>RNA</a:t>
            </a:r>
            <a:r>
              <a:rPr lang="zh-CN" altLang="en-US" sz="2800" dirty="0" smtClean="0">
                <a:latin typeface="+mn-ea"/>
              </a:rPr>
              <a:t>的结构？细胞器？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7.</a:t>
            </a:r>
            <a:r>
              <a:rPr lang="zh-CN" altLang="en-US" sz="2800" dirty="0" smtClean="0">
                <a:latin typeface="+mn-ea"/>
              </a:rPr>
              <a:t>如何区分动物细胞和植物细胞？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8.</a:t>
            </a:r>
            <a:r>
              <a:rPr lang="zh-CN" altLang="en-US" sz="2800" dirty="0" smtClean="0">
                <a:latin typeface="+mn-ea"/>
              </a:rPr>
              <a:t>如何区别洋葱的叶肉细胞和根毛细胞？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9.</a:t>
            </a:r>
            <a:r>
              <a:rPr lang="zh-CN" altLang="en-US" sz="2800" dirty="0" smtClean="0">
                <a:latin typeface="+mn-ea"/>
              </a:rPr>
              <a:t>与胰岛素的合成、运输、分泌等整个过程有关的细胞器有哪些</a:t>
            </a:r>
            <a:r>
              <a:rPr lang="en-US" altLang="zh-CN" sz="2800" dirty="0" smtClean="0">
                <a:latin typeface="+mn-ea"/>
              </a:rPr>
              <a:t>?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</a:t>
            </a:r>
          </a:p>
        </p:txBody>
      </p:sp>
      <p:pic>
        <p:nvPicPr>
          <p:cNvPr id="20482" name="Picture 2" descr="http://img2.imgtn.bdimg.com/it/u=1934101902,1842549554&amp;fm=23&amp;gp=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91680" y="1124744"/>
            <a:ext cx="548498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1136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</a:t>
            </a:r>
          </a:p>
        </p:txBody>
      </p:sp>
      <p:pic>
        <p:nvPicPr>
          <p:cNvPr id="4" name="Picture 2" descr="结核杆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471" y="1947664"/>
            <a:ext cx="4216001" cy="24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42520" y="4797152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+mn-ea"/>
              </a:rPr>
              <a:t>结核杆菌</a:t>
            </a:r>
          </a:p>
        </p:txBody>
      </p:sp>
      <p:pic>
        <p:nvPicPr>
          <p:cNvPr id="6" name="Picture 2" descr="2-30炭疽杆菌"/>
          <p:cNvPicPr>
            <a:picLocks noChangeAspect="1" noChangeArrowheads="1"/>
          </p:cNvPicPr>
          <p:nvPr/>
        </p:nvPicPr>
        <p:blipFill>
          <a:blip r:embed="rId3" cstate="print"/>
          <a:srcRect t="9676"/>
          <a:stretch>
            <a:fillRect/>
          </a:stretch>
        </p:blipFill>
        <p:spPr bwMode="auto">
          <a:xfrm>
            <a:off x="251520" y="1844824"/>
            <a:ext cx="3800562" cy="268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5179" y="4797152"/>
            <a:ext cx="3490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+mn-ea"/>
              </a:rPr>
              <a:t>炭疽杆菌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9505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  <a:ea typeface="隶书" pitchFamily="49" charset="-122"/>
              </a:rPr>
              <a:t>   </a:t>
            </a:r>
            <a:r>
              <a:rPr lang="zh-CN" altLang="en-US" sz="4800">
                <a:solidFill>
                  <a:srgbClr val="000000"/>
                </a:solidFill>
                <a:ea typeface="隶书" pitchFamily="49" charset="-122"/>
              </a:rPr>
              <a:t>细胞是一个有机的统一整体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各细胞器结构上相对独立</a:t>
            </a:r>
            <a:r>
              <a:rPr lang="en-US" altLang="zh-CN" sz="4000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4000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又相互联系，彼此不可替代；</a:t>
            </a:r>
            <a:r>
              <a:rPr lang="zh-CN" altLang="en-US" sz="4000" dirty="0">
                <a:solidFill>
                  <a:srgbClr val="0000CC"/>
                </a:solidFill>
                <a:ea typeface="隶书" pitchFamily="49" charset="-122"/>
              </a:rPr>
              <a:t>功能上协调统一。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80850" y="2924175"/>
            <a:ext cx="8892000" cy="3673475"/>
            <a:chOff x="180850" y="2924175"/>
            <a:chExt cx="8892000" cy="3673475"/>
          </a:xfrm>
        </p:grpSpPr>
        <p:pic>
          <p:nvPicPr>
            <p:cNvPr id="56324" name="Picture 4" descr="006-1-1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80850" y="2924175"/>
              <a:ext cx="4679950" cy="3567113"/>
            </a:xfrm>
            <a:prstGeom prst="rect">
              <a:avLst/>
            </a:prstGeom>
            <a:noFill/>
          </p:spPr>
        </p:pic>
        <p:pic>
          <p:nvPicPr>
            <p:cNvPr id="56325" name="Picture 5" descr="005-1-1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4752850" y="3095625"/>
              <a:ext cx="4320000" cy="3149219"/>
            </a:xfrm>
            <a:prstGeom prst="rect">
              <a:avLst/>
            </a:prstGeom>
            <a:noFill/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3889250" y="3068638"/>
              <a:ext cx="1727200" cy="2808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431675" y="6165850"/>
              <a:ext cx="1944688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7812732" y="6021412"/>
              <a:ext cx="647700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</a:t>
            </a:r>
          </a:p>
        </p:txBody>
      </p:sp>
      <p:pic>
        <p:nvPicPr>
          <p:cNvPr id="3" name="Picture 2" descr="肉毒杆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8781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5430167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+mn-ea"/>
              </a:rPr>
              <a:t>肉毒杆菌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95464" y="5790207"/>
            <a:ext cx="2684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+mn-ea"/>
              </a:rPr>
              <a:t>肉毒毒素去皱后</a:t>
            </a:r>
          </a:p>
        </p:txBody>
      </p:sp>
      <p:pic>
        <p:nvPicPr>
          <p:cNvPr id="6" name="Picture 5" descr="肉毒毒素去皱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33623"/>
            <a:ext cx="37147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0152" y="3990007"/>
            <a:ext cx="2684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+mn-ea"/>
              </a:rPr>
              <a:t>肉毒毒素去皱前</a:t>
            </a:r>
          </a:p>
        </p:txBody>
      </p:sp>
      <p:pic>
        <p:nvPicPr>
          <p:cNvPr id="8" name="Picture 7" descr="肉毒毒素去皱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48" y="2140247"/>
            <a:ext cx="4114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</a:t>
            </a:r>
          </a:p>
        </p:txBody>
      </p:sp>
      <p:pic>
        <p:nvPicPr>
          <p:cNvPr id="3" name="Picture 2" descr="衣原体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941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4437112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b="1" dirty="0">
                <a:latin typeface="+mn-ea"/>
              </a:rPr>
              <a:t>衣原体</a:t>
            </a:r>
          </a:p>
        </p:txBody>
      </p:sp>
      <p:pic>
        <p:nvPicPr>
          <p:cNvPr id="6" name="Picture 5" descr="沙眼与衣原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6876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>
          <a:xfrm>
            <a:off x="5724128" y="4560168"/>
            <a:ext cx="2438400" cy="381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+mj-cs"/>
              </a:rPr>
              <a:t>沙眼与衣原体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原核细胞和真核细胞比较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77281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+mn-ea"/>
              </a:rPr>
              <a:t>真核细胞→真核生物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429309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+mn-ea"/>
              </a:rPr>
              <a:t>原核细胞→原核生物</a:t>
            </a:r>
            <a:endParaRPr lang="zh-CN" altLang="en-US" sz="2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563888" y="980728"/>
            <a:ext cx="360040" cy="216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3563888" y="3501008"/>
            <a:ext cx="360040" cy="216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3928" y="83671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原生生物</a:t>
            </a:r>
            <a:r>
              <a:rPr lang="zh-CN" altLang="en-US" sz="2800" dirty="0" smtClean="0">
                <a:latin typeface="+mn-ea"/>
              </a:rPr>
              <a:t>，如绿藻、草履虫、变形虫、硅藻等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772816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真菌</a:t>
            </a:r>
            <a:r>
              <a:rPr lang="zh-CN" altLang="en-US" sz="2800" dirty="0" smtClean="0">
                <a:latin typeface="+mn-ea"/>
              </a:rPr>
              <a:t>，如酵母菌、霉菌、食用菌等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936" y="346268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细菌</a:t>
            </a:r>
            <a:r>
              <a:rPr lang="zh-CN" altLang="en-US" sz="2800" dirty="0" smtClean="0">
                <a:latin typeface="+mn-ea"/>
              </a:rPr>
              <a:t>，如大肠杆菌、乳酸杆菌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5936" y="4273932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蓝藻</a:t>
            </a:r>
            <a:r>
              <a:rPr lang="zh-CN" altLang="en-US" sz="2800" dirty="0" smtClean="0">
                <a:latin typeface="+mn-ea"/>
              </a:rPr>
              <a:t>，如颤藻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3928" y="513802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支原体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衣原体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立克次氏体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936" y="270892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动物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植物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人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496" y="5949280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+mj-ea"/>
                <a:ea typeface="+mj-ea"/>
              </a:rPr>
              <a:t>比较：细胞大小？细胞结构（细胞器、细胞核）？</a:t>
            </a:r>
            <a:endParaRPr lang="zh-CN" altLang="en-US" sz="32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细胞核</a:t>
            </a:r>
          </a:p>
        </p:txBody>
      </p:sp>
      <p:pic>
        <p:nvPicPr>
          <p:cNvPr id="3" name="Picture 2" descr="013-1-1"/>
          <p:cNvPicPr>
            <a:picLocks noChangeAspect="1" noChangeArrowheads="1"/>
          </p:cNvPicPr>
          <p:nvPr/>
        </p:nvPicPr>
        <p:blipFill>
          <a:blip r:embed="rId2" cstate="print"/>
          <a:srcRect l="9474" t="47617" r="5223" b="9818"/>
          <a:stretch>
            <a:fillRect/>
          </a:stretch>
        </p:blipFill>
        <p:spPr bwMode="auto">
          <a:xfrm>
            <a:off x="1187624" y="1412218"/>
            <a:ext cx="6480000" cy="4681078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8873" y="6078239"/>
            <a:ext cx="6697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电镜下的细胞核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变形虫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95" y="1196082"/>
            <a:ext cx="8777893" cy="36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43608" y="5139189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储存遗传物质</a:t>
            </a:r>
            <a:endParaRPr lang="en-US" altLang="zh-CN" sz="28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细胞生长、发育、分裂增殖的调控中心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2882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72691"/>
            <a:ext cx="3529012" cy="26003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2" name="Picture 2" descr="NUCLEU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9100"/>
            <a:ext cx="7812360" cy="3672268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99584" y="4509864"/>
            <a:ext cx="1828800" cy="1295400"/>
            <a:chOff x="3840" y="2784"/>
            <a:chExt cx="1152" cy="816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3840" y="2784"/>
              <a:ext cx="192" cy="144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3840" y="2928"/>
              <a:ext cx="480" cy="6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4032" y="2832"/>
              <a:ext cx="960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40969" name="Picture 9" descr="nucl-po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260648"/>
            <a:ext cx="2952328" cy="3210372"/>
          </a:xfrm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 rot="21454599" flipV="1">
            <a:off x="5576955" y="2080585"/>
            <a:ext cx="936625" cy="144462"/>
          </a:xfrm>
          <a:prstGeom prst="line">
            <a:avLst/>
          </a:prstGeom>
          <a:noFill/>
          <a:ln w="38100">
            <a:solidFill>
              <a:srgbClr val="F3173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491880" y="2060848"/>
            <a:ext cx="1367433" cy="216347"/>
          </a:xfrm>
          <a:prstGeom prst="line">
            <a:avLst/>
          </a:prstGeom>
          <a:noFill/>
          <a:ln w="38100">
            <a:solidFill>
              <a:srgbClr val="F3173C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细胞核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核膜与核孔</a:t>
            </a:r>
            <a:endParaRPr lang="zh-CN" altLang="en-US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ucleloes"/>
          <p:cNvPicPr>
            <a:picLocks noChangeAspect="1" noChangeArrowheads="1"/>
          </p:cNvPicPr>
          <p:nvPr/>
        </p:nvPicPr>
        <p:blipFill>
          <a:blip r:embed="rId2" cstate="print">
            <a:lum bright="-6000" contrast="54000"/>
          </a:blip>
          <a:srcRect r="2632" b="5717"/>
          <a:stretch>
            <a:fillRect/>
          </a:stretch>
        </p:blipFill>
        <p:spPr bwMode="auto">
          <a:xfrm>
            <a:off x="467544" y="1555576"/>
            <a:ext cx="3660338" cy="3601616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2699792" y="3645024"/>
            <a:ext cx="2880000" cy="0"/>
          </a:xfrm>
          <a:prstGeom prst="line">
            <a:avLst/>
          </a:prstGeom>
          <a:noFill/>
          <a:ln w="38100">
            <a:solidFill>
              <a:srgbClr val="F3173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细胞核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核仁</a:t>
            </a:r>
            <a:endParaRPr lang="zh-CN" altLang="en-US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52120" y="3429000"/>
            <a:ext cx="38893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电镜下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</a:rPr>
              <a:t>的核仁</a:t>
            </a: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45025" y="1340768"/>
          <a:ext cx="2935287" cy="3384550"/>
        </p:xfrm>
        <a:graphic>
          <a:graphicData uri="http://schemas.openxmlformats.org/presentationml/2006/ole">
            <p:oleObj spid="_x0000_s1026" name="BMP 图像" r:id="rId3" imgW="2048161" imgH="2104762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92275" y="1340768"/>
          <a:ext cx="2520950" cy="3435350"/>
        </p:xfrm>
        <a:graphic>
          <a:graphicData uri="http://schemas.openxmlformats.org/presentationml/2006/ole">
            <p:oleObj spid="_x0000_s1027" name="BMP 图像" r:id="rId4" imgW="1924319" imgH="2448267" progId="PBrush">
              <p:embed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细胞核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染色体和染色质</a:t>
            </a:r>
            <a:endParaRPr lang="zh-CN" altLang="en-US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4869160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染色体（棒状）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619672" y="486916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染色质（丝状）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160517" y="5445224"/>
            <a:ext cx="6651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细胞分裂时期：染色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质</a:t>
            </a:r>
            <a:r>
              <a:rPr lang="zh-CN" altLang="en-US" sz="2800" dirty="0" smtClean="0">
                <a:latin typeface="+mj-ea"/>
                <a:ea typeface="+mj-ea"/>
              </a:rPr>
              <a:t>→染色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体</a:t>
            </a:r>
            <a:endParaRPr lang="en-US" altLang="zh-CN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即同一结构在不同时期的不同形态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</a:p>
        </p:txBody>
      </p:sp>
      <p:pic>
        <p:nvPicPr>
          <p:cNvPr id="3" name="Picture 4" descr="006-1-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8074" y="1556792"/>
            <a:ext cx="4679950" cy="3567113"/>
          </a:xfrm>
          <a:prstGeom prst="rect">
            <a:avLst/>
          </a:prstGeom>
          <a:noFill/>
        </p:spPr>
      </p:pic>
      <p:pic>
        <p:nvPicPr>
          <p:cNvPr id="4" name="Picture 5" descr="005-1-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6496" y="1700809"/>
            <a:ext cx="4320000" cy="314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-4内质网"/>
          <p:cNvPicPr>
            <a:picLocks noChangeAspect="1" noChangeArrowheads="1"/>
          </p:cNvPicPr>
          <p:nvPr/>
        </p:nvPicPr>
        <p:blipFill>
          <a:blip r:embed="rId2" cstate="print"/>
          <a:srcRect r="13327" b="46310"/>
          <a:stretch>
            <a:fillRect/>
          </a:stretch>
        </p:blipFill>
        <p:spPr bwMode="auto">
          <a:xfrm>
            <a:off x="323528" y="1124744"/>
            <a:ext cx="4277259" cy="2304256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7504" y="12882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细胞器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核糖体和内质网</a:t>
            </a:r>
            <a:endParaRPr lang="zh-CN" altLang="en-US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3573016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核糖体</a:t>
            </a:r>
            <a:endParaRPr lang="zh-CN" altLang="en-US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23528" y="1340768"/>
            <a:ext cx="8640000" cy="4646840"/>
            <a:chOff x="396496" y="1537628"/>
            <a:chExt cx="8640000" cy="4646840"/>
          </a:xfrm>
        </p:grpSpPr>
        <p:pic>
          <p:nvPicPr>
            <p:cNvPr id="5" name="Picture 2" descr="C:\Users\xuxun\Desktop\图片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496" y="1628800"/>
              <a:ext cx="8640000" cy="4523803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3780872" y="1537628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核膜</a:t>
              </a:r>
              <a:endParaRPr lang="zh-CN" altLang="en-US" sz="28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908664" y="2617748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核糖体</a:t>
              </a:r>
              <a:endParaRPr lang="zh-CN" altLang="en-US" sz="28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924888" y="3697868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光面内质网</a:t>
              </a:r>
              <a:endParaRPr lang="zh-CN" altLang="en-US" sz="2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57136" y="2382560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粗面内质网</a:t>
              </a:r>
              <a:endParaRPr lang="zh-CN" altLang="en-US" sz="2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2720" y="4509120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粗面内质网</a:t>
              </a:r>
              <a:endParaRPr lang="zh-CN" altLang="en-US" sz="28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56536" y="5661248"/>
              <a:ext cx="2304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/>
                <a:t>光面内质网</a:t>
              </a:r>
              <a:endParaRPr lang="zh-CN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237</TotalTime>
  <Words>504</Words>
  <Paragraphs>105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平衡</vt:lpstr>
      <vt:lpstr>BMP 图像</vt:lpstr>
      <vt:lpstr>3.2细胞核和细胞器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dcterms:created xsi:type="dcterms:W3CDTF">2014-10-06T15:58:23Z</dcterms:created>
  <dcterms:modified xsi:type="dcterms:W3CDTF">2018-11-08T02:41:12Z</dcterms:modified>
</cp:coreProperties>
</file>