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0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F6F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F:/WORD/2018/&#23548;&#23398;&#26696;&#20013;/&#19978;&#20876;/&#20061;&#24180;&#32423;/&#20061;&#24180;&#32423;&#25919;&#27835;&#20840;-1/A24.TIF" TargetMode="External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42000"/>
          </a:srgb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矩形 1"/>
          <p:cNvSpPr/>
          <p:nvPr/>
        </p:nvSpPr>
        <p:spPr>
          <a:xfrm>
            <a:off x="1857375" y="1586230"/>
            <a:ext cx="8477250" cy="230695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 anchor="t">
            <a:spAutoFit/>
            <a:scene3d>
              <a:camera prst="orthographicFront"/>
              <a:lightRig rig="threePt" dir="t">
                <a:rot lat="0" lon="0" rev="0"/>
              </a:lightRig>
            </a:scene3d>
            <a:sp3d extrusionH="120650" prstMaterial="matte"/>
          </a:bodyPr>
          <a:p>
            <a:pPr algn="ctr"/>
            <a:r>
              <a:rPr lang="en-US" altLang="zh-CN" sz="7200" b="1">
                <a:ln>
                  <a:gradFill>
                    <a:gsLst>
                      <a:gs pos="98000">
                        <a:srgbClr val="F88C89"/>
                      </a:gs>
                      <a:gs pos="86000">
                        <a:srgbClr val="F8D078"/>
                      </a:gs>
                      <a:gs pos="73000">
                        <a:srgbClr val="BAD172"/>
                      </a:gs>
                      <a:gs pos="62000">
                        <a:srgbClr val="BEC7AF"/>
                      </a:gs>
                      <a:gs pos="50000">
                        <a:srgbClr val="83D9E3"/>
                      </a:gs>
                      <a:gs pos="37000">
                        <a:srgbClr val="9C61DF"/>
                      </a:gs>
                      <a:gs pos="24000">
                        <a:srgbClr val="CA78E1"/>
                      </a:gs>
                      <a:gs pos="12000">
                        <a:srgbClr val="E564DF"/>
                      </a:gs>
                      <a:gs pos="0">
                        <a:srgbClr val="F86CC0"/>
                      </a:gs>
                    </a:gsLst>
                    <a:lin ang="0"/>
                  </a:gradFill>
                </a:ln>
                <a:gradFill>
                  <a:gsLst>
                    <a:gs pos="79000">
                      <a:srgbClr val="CCFF66"/>
                    </a:gs>
                    <a:gs pos="94000">
                      <a:srgbClr val="FFFF00">
                        <a:alpha val="50000"/>
                      </a:srgbClr>
                    </a:gs>
                    <a:gs pos="70000">
                      <a:srgbClr val="00FF00">
                        <a:alpha val="13000"/>
                      </a:srgbClr>
                    </a:gs>
                    <a:gs pos="56000">
                      <a:srgbClr val="00FFFF">
                        <a:alpha val="50000"/>
                      </a:srgbClr>
                    </a:gs>
                    <a:gs pos="43000">
                      <a:srgbClr val="00FFFF">
                        <a:alpha val="13000"/>
                      </a:srgbClr>
                    </a:gs>
                    <a:gs pos="22000">
                      <a:srgbClr val="FF00FF">
                        <a:alpha val="50000"/>
                      </a:srgbClr>
                    </a:gs>
                    <a:gs pos="33000">
                      <a:srgbClr val="9900FF">
                        <a:alpha val="50000"/>
                      </a:srgbClr>
                    </a:gs>
                    <a:gs pos="5000">
                      <a:srgbClr val="FF00FF">
                        <a:alpha val="50000"/>
                      </a:srgbClr>
                    </a:gs>
                    <a:gs pos="0">
                      <a:srgbClr val="FF3300">
                        <a:alpha val="50000"/>
                      </a:srgbClr>
                    </a:gs>
                    <a:gs pos="100000">
                      <a:srgbClr val="FF3300">
                        <a:alpha val="30000"/>
                      </a:srgbClr>
                    </a:gs>
                  </a:gsLst>
                  <a:lin ang="0"/>
                </a:gradFill>
                <a:effectLst>
                  <a:outerShdw blurRad="50800" dist="38100" algn="l" rotWithShape="0">
                    <a:srgbClr val="CC00CC">
                      <a:alpha val="40000"/>
                    </a:srgbClr>
                  </a:outerShdw>
                </a:effectLst>
              </a:rPr>
              <a:t>5.1 </a:t>
            </a:r>
            <a:r>
              <a:rPr lang="zh-CN" altLang="en-US" sz="7200" b="1">
                <a:ln>
                  <a:gradFill>
                    <a:gsLst>
                      <a:gs pos="98000">
                        <a:srgbClr val="F88C89"/>
                      </a:gs>
                      <a:gs pos="86000">
                        <a:srgbClr val="F8D078"/>
                      </a:gs>
                      <a:gs pos="73000">
                        <a:srgbClr val="BAD172"/>
                      </a:gs>
                      <a:gs pos="62000">
                        <a:srgbClr val="BEC7AF"/>
                      </a:gs>
                      <a:gs pos="50000">
                        <a:srgbClr val="83D9E3"/>
                      </a:gs>
                      <a:gs pos="37000">
                        <a:srgbClr val="9C61DF"/>
                      </a:gs>
                      <a:gs pos="24000">
                        <a:srgbClr val="CA78E1"/>
                      </a:gs>
                      <a:gs pos="12000">
                        <a:srgbClr val="E564DF"/>
                      </a:gs>
                      <a:gs pos="0">
                        <a:srgbClr val="F86CC0"/>
                      </a:gs>
                    </a:gsLst>
                    <a:lin ang="0"/>
                  </a:gradFill>
                </a:ln>
                <a:gradFill>
                  <a:gsLst>
                    <a:gs pos="79000">
                      <a:srgbClr val="CCFF66"/>
                    </a:gs>
                    <a:gs pos="94000">
                      <a:srgbClr val="FFFF00">
                        <a:alpha val="50000"/>
                      </a:srgbClr>
                    </a:gs>
                    <a:gs pos="70000">
                      <a:srgbClr val="00FF00">
                        <a:alpha val="13000"/>
                      </a:srgbClr>
                    </a:gs>
                    <a:gs pos="56000">
                      <a:srgbClr val="00FFFF">
                        <a:alpha val="50000"/>
                      </a:srgbClr>
                    </a:gs>
                    <a:gs pos="43000">
                      <a:srgbClr val="00FFFF">
                        <a:alpha val="13000"/>
                      </a:srgbClr>
                    </a:gs>
                    <a:gs pos="22000">
                      <a:srgbClr val="FF00FF">
                        <a:alpha val="50000"/>
                      </a:srgbClr>
                    </a:gs>
                    <a:gs pos="33000">
                      <a:srgbClr val="9900FF">
                        <a:alpha val="50000"/>
                      </a:srgbClr>
                    </a:gs>
                    <a:gs pos="5000">
                      <a:srgbClr val="FF00FF">
                        <a:alpha val="50000"/>
                      </a:srgbClr>
                    </a:gs>
                    <a:gs pos="0">
                      <a:srgbClr val="FF3300">
                        <a:alpha val="50000"/>
                      </a:srgbClr>
                    </a:gs>
                    <a:gs pos="100000">
                      <a:srgbClr val="FF3300">
                        <a:alpha val="30000"/>
                      </a:srgbClr>
                    </a:gs>
                  </a:gsLst>
                  <a:lin ang="0"/>
                </a:gradFill>
                <a:effectLst>
                  <a:outerShdw blurRad="50800" dist="38100" algn="l" rotWithShape="0">
                    <a:srgbClr val="CC00CC">
                      <a:alpha val="40000"/>
                    </a:srgbClr>
                  </a:outerShdw>
                </a:effectLst>
              </a:rPr>
              <a:t>文化根  中国心</a:t>
            </a:r>
            <a:endParaRPr lang="zh-CN" altLang="en-US" sz="7200" b="1">
              <a:ln>
                <a:gradFill>
                  <a:gsLst>
                    <a:gs pos="98000">
                      <a:srgbClr val="F88C89"/>
                    </a:gs>
                    <a:gs pos="86000">
                      <a:srgbClr val="F8D078"/>
                    </a:gs>
                    <a:gs pos="73000">
                      <a:srgbClr val="BAD172"/>
                    </a:gs>
                    <a:gs pos="62000">
                      <a:srgbClr val="BEC7AF"/>
                    </a:gs>
                    <a:gs pos="50000">
                      <a:srgbClr val="83D9E3"/>
                    </a:gs>
                    <a:gs pos="37000">
                      <a:srgbClr val="9C61DF"/>
                    </a:gs>
                    <a:gs pos="24000">
                      <a:srgbClr val="CA78E1"/>
                    </a:gs>
                    <a:gs pos="12000">
                      <a:srgbClr val="E564DF"/>
                    </a:gs>
                    <a:gs pos="0">
                      <a:srgbClr val="F86CC0"/>
                    </a:gs>
                  </a:gsLst>
                  <a:lin ang="0"/>
                </a:gradFill>
              </a:ln>
              <a:gradFill>
                <a:gsLst>
                  <a:gs pos="79000">
                    <a:srgbClr val="CCFF66"/>
                  </a:gs>
                  <a:gs pos="94000">
                    <a:srgbClr val="FFFF00">
                      <a:alpha val="50000"/>
                    </a:srgbClr>
                  </a:gs>
                  <a:gs pos="70000">
                    <a:srgbClr val="00FF00">
                      <a:alpha val="13000"/>
                    </a:srgbClr>
                  </a:gs>
                  <a:gs pos="56000">
                    <a:srgbClr val="00FFFF">
                      <a:alpha val="50000"/>
                    </a:srgbClr>
                  </a:gs>
                  <a:gs pos="43000">
                    <a:srgbClr val="00FFFF">
                      <a:alpha val="13000"/>
                    </a:srgbClr>
                  </a:gs>
                  <a:gs pos="22000">
                    <a:srgbClr val="FF00FF">
                      <a:alpha val="50000"/>
                    </a:srgbClr>
                  </a:gs>
                  <a:gs pos="33000">
                    <a:srgbClr val="9900FF">
                      <a:alpha val="50000"/>
                    </a:srgbClr>
                  </a:gs>
                  <a:gs pos="5000">
                    <a:srgbClr val="FF00FF">
                      <a:alpha val="50000"/>
                    </a:srgbClr>
                  </a:gs>
                  <a:gs pos="0">
                    <a:srgbClr val="FF3300">
                      <a:alpha val="50000"/>
                    </a:srgbClr>
                  </a:gs>
                  <a:gs pos="100000">
                    <a:srgbClr val="FF3300">
                      <a:alpha val="30000"/>
                    </a:srgbClr>
                  </a:gs>
                </a:gsLst>
                <a:lin ang="0"/>
              </a:gradFill>
              <a:effectLst>
                <a:outerShdw blurRad="50800" dist="38100" algn="l" rotWithShape="0">
                  <a:srgbClr val="CC00CC">
                    <a:alpha val="40000"/>
                  </a:srgbClr>
                </a:outerShdw>
              </a:effectLst>
            </a:endParaRPr>
          </a:p>
          <a:p>
            <a:pPr algn="ctr"/>
            <a:r>
              <a:rPr lang="zh-CN" altLang="en-US" sz="7200" b="1">
                <a:ln>
                  <a:gradFill>
                    <a:gsLst>
                      <a:gs pos="98000">
                        <a:srgbClr val="F88C89"/>
                      </a:gs>
                      <a:gs pos="86000">
                        <a:srgbClr val="F8D078"/>
                      </a:gs>
                      <a:gs pos="73000">
                        <a:srgbClr val="BAD172"/>
                      </a:gs>
                      <a:gs pos="62000">
                        <a:srgbClr val="BEC7AF"/>
                      </a:gs>
                      <a:gs pos="50000">
                        <a:srgbClr val="83D9E3"/>
                      </a:gs>
                      <a:gs pos="37000">
                        <a:srgbClr val="9C61DF"/>
                      </a:gs>
                      <a:gs pos="24000">
                        <a:srgbClr val="CA78E1"/>
                      </a:gs>
                      <a:gs pos="12000">
                        <a:srgbClr val="E564DF"/>
                      </a:gs>
                      <a:gs pos="0">
                        <a:srgbClr val="F86CC0"/>
                      </a:gs>
                    </a:gsLst>
                    <a:lin ang="0"/>
                  </a:gradFill>
                </a:ln>
                <a:gradFill>
                  <a:gsLst>
                    <a:gs pos="79000">
                      <a:srgbClr val="CCFF66"/>
                    </a:gs>
                    <a:gs pos="94000">
                      <a:srgbClr val="FFFF00">
                        <a:alpha val="50000"/>
                      </a:srgbClr>
                    </a:gs>
                    <a:gs pos="70000">
                      <a:srgbClr val="00FF00">
                        <a:alpha val="13000"/>
                      </a:srgbClr>
                    </a:gs>
                    <a:gs pos="56000">
                      <a:srgbClr val="00FFFF">
                        <a:alpha val="50000"/>
                      </a:srgbClr>
                    </a:gs>
                    <a:gs pos="43000">
                      <a:srgbClr val="00FFFF">
                        <a:alpha val="13000"/>
                      </a:srgbClr>
                    </a:gs>
                    <a:gs pos="22000">
                      <a:srgbClr val="FF00FF">
                        <a:alpha val="50000"/>
                      </a:srgbClr>
                    </a:gs>
                    <a:gs pos="33000">
                      <a:srgbClr val="9900FF">
                        <a:alpha val="50000"/>
                      </a:srgbClr>
                    </a:gs>
                    <a:gs pos="5000">
                      <a:srgbClr val="FF00FF">
                        <a:alpha val="50000"/>
                      </a:srgbClr>
                    </a:gs>
                    <a:gs pos="0">
                      <a:srgbClr val="FF3300">
                        <a:alpha val="50000"/>
                      </a:srgbClr>
                    </a:gs>
                    <a:gs pos="100000">
                      <a:srgbClr val="FF3300">
                        <a:alpha val="30000"/>
                      </a:srgbClr>
                    </a:gs>
                  </a:gsLst>
                  <a:lin ang="0"/>
                </a:gradFill>
                <a:effectLst>
                  <a:outerShdw blurRad="50800" dist="38100" algn="l" rotWithShape="0">
                    <a:srgbClr val="CC00CC">
                      <a:alpha val="40000"/>
                    </a:srgbClr>
                  </a:outerShdw>
                </a:effectLst>
              </a:rPr>
              <a:t>第二课时练习题</a:t>
            </a:r>
            <a:endParaRPr lang="zh-CN" altLang="en-US" sz="7200" b="1">
              <a:ln>
                <a:gradFill>
                  <a:gsLst>
                    <a:gs pos="98000">
                      <a:srgbClr val="F88C89"/>
                    </a:gs>
                    <a:gs pos="86000">
                      <a:srgbClr val="F8D078"/>
                    </a:gs>
                    <a:gs pos="73000">
                      <a:srgbClr val="BAD172"/>
                    </a:gs>
                    <a:gs pos="62000">
                      <a:srgbClr val="BEC7AF"/>
                    </a:gs>
                    <a:gs pos="50000">
                      <a:srgbClr val="83D9E3"/>
                    </a:gs>
                    <a:gs pos="37000">
                      <a:srgbClr val="9C61DF"/>
                    </a:gs>
                    <a:gs pos="24000">
                      <a:srgbClr val="CA78E1"/>
                    </a:gs>
                    <a:gs pos="12000">
                      <a:srgbClr val="E564DF"/>
                    </a:gs>
                    <a:gs pos="0">
                      <a:srgbClr val="F86CC0"/>
                    </a:gs>
                  </a:gsLst>
                  <a:lin ang="0"/>
                </a:gradFill>
              </a:ln>
              <a:gradFill>
                <a:gsLst>
                  <a:gs pos="79000">
                    <a:srgbClr val="CCFF66"/>
                  </a:gs>
                  <a:gs pos="94000">
                    <a:srgbClr val="FFFF00">
                      <a:alpha val="50000"/>
                    </a:srgbClr>
                  </a:gs>
                  <a:gs pos="70000">
                    <a:srgbClr val="00FF00">
                      <a:alpha val="13000"/>
                    </a:srgbClr>
                  </a:gs>
                  <a:gs pos="56000">
                    <a:srgbClr val="00FFFF">
                      <a:alpha val="50000"/>
                    </a:srgbClr>
                  </a:gs>
                  <a:gs pos="43000">
                    <a:srgbClr val="00FFFF">
                      <a:alpha val="13000"/>
                    </a:srgbClr>
                  </a:gs>
                  <a:gs pos="22000">
                    <a:srgbClr val="FF00FF">
                      <a:alpha val="50000"/>
                    </a:srgbClr>
                  </a:gs>
                  <a:gs pos="33000">
                    <a:srgbClr val="9900FF">
                      <a:alpha val="50000"/>
                    </a:srgbClr>
                  </a:gs>
                  <a:gs pos="5000">
                    <a:srgbClr val="FF00FF">
                      <a:alpha val="50000"/>
                    </a:srgbClr>
                  </a:gs>
                  <a:gs pos="0">
                    <a:srgbClr val="FF3300">
                      <a:alpha val="50000"/>
                    </a:srgbClr>
                  </a:gs>
                  <a:gs pos="100000">
                    <a:srgbClr val="FF3300">
                      <a:alpha val="30000"/>
                    </a:srgbClr>
                  </a:gs>
                </a:gsLst>
                <a:lin ang="0"/>
              </a:gradFill>
              <a:effectLst>
                <a:outerShdw blurRad="50800" dist="38100" algn="l" rotWithShape="0">
                  <a:srgbClr val="CC00CC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26000"/>
          </a:srgb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386080" y="727075"/>
            <a:ext cx="10820400" cy="5092700"/>
          </a:xfrm>
          <a:prstGeom prst="rect">
            <a:avLst/>
          </a:prstGeom>
        </p:spPr>
        <p:txBody>
          <a:bodyPr wrap="square">
            <a:spAutoFit/>
          </a:bodyPr>
          <a:p>
            <a:pPr marL="539750" marR="0" lvl="0" indent="-539750" algn="just" defTabSz="914400" rtl="0" eaLnBrk="1" fontAlgn="base" latinLnBrk="0" hangingPunct="0">
              <a:lnSpc>
                <a:spcPts val="3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9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．在平昌冬奥会闭幕式的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“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北京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8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分钟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”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时段，两名闪闪发光的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“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熊猫队长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”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与智能机器人共舞，向全世界发出了来自中国的邀请。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“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熊猫队长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”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的形象是节目创作团队从我国非物质文化遗产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“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川北大木偶戏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”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中汲取灵感，经过工艺改良和科技创新打造而成的。这说明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(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　　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)</a:t>
            </a:r>
            <a:endParaRPr kumimoji="0" lang="zh-CN" altLang="zh-CN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539750" marR="0" lvl="0" indent="-539750" algn="just" defTabSz="914400" rtl="0" eaLnBrk="1" fontAlgn="base" latinLnBrk="0" hangingPunct="0">
              <a:lnSpc>
                <a:spcPts val="3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	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①不同国家的文化要相互融合、相互促进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  	</a:t>
            </a:r>
            <a:endParaRPr kumimoji="0" lang="en-US" altLang="zh-CN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539750" marR="0" lvl="0" indent="-539750" algn="just" defTabSz="914400" rtl="0" eaLnBrk="1" fontAlgn="base" latinLnBrk="0" hangingPunct="0">
              <a:lnSpc>
                <a:spcPts val="3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	②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对于传统文化必须全面继承、发扬光大</a:t>
            </a:r>
            <a:endParaRPr kumimoji="0" lang="zh-CN" altLang="zh-CN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539750" marR="0" lvl="0" indent="-539750" algn="just" defTabSz="914400" rtl="0" eaLnBrk="1" fontAlgn="base" latinLnBrk="0" hangingPunct="0">
              <a:lnSpc>
                <a:spcPts val="3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	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③中华传统文化借助科技创新焕发了生机与活力</a:t>
            </a:r>
            <a:endParaRPr kumimoji="0" lang="en-US" altLang="zh-CN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539750" marR="0" lvl="0" indent="-539750" algn="just" defTabSz="914400" rtl="0" eaLnBrk="1" fontAlgn="base" latinLnBrk="0" hangingPunct="0">
              <a:lnSpc>
                <a:spcPts val="3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	④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富有民族特色的文艺作品展现了中华文化魅力</a:t>
            </a:r>
            <a:endParaRPr kumimoji="0" lang="zh-CN" altLang="zh-CN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539750" marR="0" lvl="0" indent="-539750" algn="just" defTabSz="914400" rtl="0" eaLnBrk="1" fontAlgn="base" latinLnBrk="0" hangingPunct="0">
              <a:lnSpc>
                <a:spcPts val="3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	A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．①②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  			B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．①③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  </a:t>
            </a:r>
            <a:endParaRPr kumimoji="0" lang="en-US" altLang="zh-CN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539750" marR="0" lvl="0" indent="-539750" algn="just" defTabSz="914400" rtl="0" eaLnBrk="1" fontAlgn="base" latinLnBrk="0" hangingPunct="0">
              <a:lnSpc>
                <a:spcPts val="3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	C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．②④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  			D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．③④</a:t>
            </a:r>
            <a:endParaRPr kumimoji="0" lang="zh-CN" altLang="zh-CN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224010" y="3961130"/>
            <a:ext cx="496888" cy="584200"/>
          </a:xfrm>
          <a:prstGeom prst="rect">
            <a:avLst/>
          </a:prstGeom>
        </p:spPr>
        <p:txBody>
          <a:bodyPr wrap="none">
            <a:spAutoFit/>
          </a:bodyPr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D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26000"/>
          </a:srgb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386080" y="713105"/>
            <a:ext cx="10551160" cy="5593080"/>
          </a:xfrm>
          <a:prstGeom prst="rect">
            <a:avLst/>
          </a:prstGeom>
        </p:spPr>
        <p:txBody>
          <a:bodyPr wrap="square">
            <a:spAutoFit/>
          </a:bodyPr>
          <a:p>
            <a:pPr marL="539750" marR="0" lvl="0" indent="-539750" algn="just" defTabSz="914400" rtl="0" eaLnBrk="1" fontAlgn="base" latinLnBrk="0" hangingPunct="0">
              <a:lnSpc>
                <a:spcPts val="3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10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．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2018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年年初，雄安新区在全域组织开展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“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记得住乡愁专项行动计划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”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，老房子、老井、老树、老磨盘戏台、桥梁、水闸、水塔、雄县佐各庄烈士墓、安新端村惨案遗址、鹰爪翻子拳、雄州黑陶制作技艺、郭村狮子会、雁翎大刀、大田庄村苇编字花席等陆续被建档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“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存根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”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。开展此类计划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(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　　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)</a:t>
            </a:r>
            <a:endParaRPr kumimoji="0" lang="zh-CN" altLang="zh-CN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539750" marR="0" lvl="0" indent="-539750" algn="just" defTabSz="914400" rtl="0" eaLnBrk="1" fontAlgn="base" latinLnBrk="0" hangingPunct="0">
              <a:lnSpc>
                <a:spcPts val="3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	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①是建设共同精神家园的必然选择</a:t>
            </a:r>
            <a:endParaRPr kumimoji="0" lang="zh-CN" altLang="zh-CN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539750" marR="0" lvl="0" indent="-539750" algn="just" defTabSz="914400" rtl="0" eaLnBrk="1" fontAlgn="base" latinLnBrk="0" hangingPunct="0">
              <a:lnSpc>
                <a:spcPts val="3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	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②是实现社会主义现代化的根本大计</a:t>
            </a:r>
            <a:endParaRPr kumimoji="0" lang="zh-CN" altLang="zh-CN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539750" marR="0" lvl="0" indent="-539750" algn="just" defTabSz="914400" rtl="0" eaLnBrk="1" fontAlgn="base" latinLnBrk="0" hangingPunct="0">
              <a:lnSpc>
                <a:spcPts val="3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	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③有利于延续地方历史文脉，传承乡土文明，促进社会主义先进文化建设</a:t>
            </a:r>
            <a:endParaRPr kumimoji="0" lang="zh-CN" altLang="zh-CN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539750" marR="0" lvl="0" indent="-539750" algn="just" defTabSz="914400" rtl="0" eaLnBrk="1" fontAlgn="base" latinLnBrk="0" hangingPunct="0">
              <a:lnSpc>
                <a:spcPts val="3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	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④</a:t>
            </a:r>
            <a:r>
              <a:rPr kumimoji="0" lang="zh-CN" altLang="zh-CN" sz="2600" b="0" i="0" u="none" strike="noStrike" kern="1200" cap="none" spc="-10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有利于传承和弘扬中华优秀传统文化，建设文化强国</a:t>
            </a:r>
            <a:endParaRPr kumimoji="0" lang="zh-CN" altLang="zh-CN" sz="2600" b="0" i="0" u="none" strike="noStrike" kern="1200" cap="none" spc="-10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539750" marR="0" lvl="0" indent="-539750" algn="just" defTabSz="914400" rtl="0" eaLnBrk="1" fontAlgn="base" latinLnBrk="0" hangingPunct="0">
              <a:lnSpc>
                <a:spcPts val="3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	A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．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①②④     B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．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①③④     C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．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②③④    D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．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①②③</a:t>
            </a:r>
            <a:endParaRPr kumimoji="0" lang="zh-CN" altLang="zh-CN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632893" y="3042285"/>
            <a:ext cx="441325" cy="584200"/>
          </a:xfrm>
          <a:prstGeom prst="rect">
            <a:avLst/>
          </a:prstGeom>
        </p:spPr>
        <p:txBody>
          <a:bodyPr wrap="none">
            <a:spAutoFit/>
          </a:bodyPr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B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26000"/>
          </a:srgb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386080" y="727075"/>
            <a:ext cx="10887710" cy="5092700"/>
          </a:xfrm>
          <a:prstGeom prst="rect">
            <a:avLst/>
          </a:prstGeom>
        </p:spPr>
        <p:txBody>
          <a:bodyPr wrap="square">
            <a:spAutoFit/>
          </a:bodyPr>
          <a:p>
            <a:pPr marL="539750" marR="0" lvl="0" indent="-539750" algn="just" defTabSz="914400" rtl="0" eaLnBrk="1" fontAlgn="base" latinLnBrk="0" hangingPunct="0">
              <a:lnSpc>
                <a:spcPts val="3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11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．朱漆大门、院落桥梁、青砖黄瓦、宫廷陈设、梁枋彩画，承载着丰富的历史符号、文化内涵。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“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伟大的国家创造出伟大的艺术。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”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漫步故宫，美国总统特朗普不止一次赞叹中国蔚为壮观、源远流长的文化。中华文化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(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　　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)</a:t>
            </a:r>
            <a:endParaRPr kumimoji="0" lang="zh-CN" altLang="zh-CN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539750" marR="0" lvl="0" indent="-539750" algn="just" defTabSz="914400" rtl="0" eaLnBrk="1" fontAlgn="base" latinLnBrk="0" hangingPunct="0">
              <a:lnSpc>
                <a:spcPts val="3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	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①是中华民族生生不息、团结奋进的不竭精神动力</a:t>
            </a:r>
            <a:endParaRPr kumimoji="0" lang="zh-CN" altLang="zh-CN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539750" marR="0" lvl="0" indent="-539750" algn="just" defTabSz="914400" rtl="0" eaLnBrk="1" fontAlgn="base" latinLnBrk="0" hangingPunct="0">
              <a:lnSpc>
                <a:spcPts val="3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	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②是中华民族共有的精神家园</a:t>
            </a:r>
            <a:endParaRPr kumimoji="0" lang="zh-CN" altLang="zh-CN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539750" marR="0" lvl="0" indent="-539750" algn="just" defTabSz="914400" rtl="0" eaLnBrk="1" fontAlgn="base" latinLnBrk="0" hangingPunct="0">
              <a:lnSpc>
                <a:spcPts val="3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	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③对中国人的价值观念、生活方式和中国的发展道路具有深刻影响</a:t>
            </a:r>
            <a:endParaRPr kumimoji="0" lang="zh-CN" altLang="zh-CN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539750" marR="0" lvl="0" indent="-539750" algn="just" defTabSz="914400" rtl="0" eaLnBrk="1" fontAlgn="base" latinLnBrk="0" hangingPunct="0">
              <a:lnSpc>
                <a:spcPts val="3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	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④对世界文化的发展没有影响</a:t>
            </a:r>
            <a:endParaRPr kumimoji="0" lang="zh-CN" altLang="zh-CN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539750" marR="0" lvl="0" indent="-539750" algn="just" defTabSz="914400" rtl="0" eaLnBrk="1" fontAlgn="base" latinLnBrk="0" hangingPunct="0">
              <a:lnSpc>
                <a:spcPts val="3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	A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．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①③④  			B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．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①②③  	</a:t>
            </a:r>
            <a:endParaRPr kumimoji="0" lang="en-US" altLang="zh-CN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539750" marR="0" lvl="0" indent="-539750" algn="just" defTabSz="914400" rtl="0" eaLnBrk="1" fontAlgn="base" latinLnBrk="0" hangingPunct="0">
              <a:lnSpc>
                <a:spcPts val="3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	C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．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②③④  			D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．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①②④</a:t>
            </a:r>
            <a:endParaRPr kumimoji="0" lang="zh-CN" altLang="zh-CN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454515" y="2757488"/>
            <a:ext cx="442913" cy="584200"/>
          </a:xfrm>
          <a:prstGeom prst="rect">
            <a:avLst/>
          </a:prstGeom>
        </p:spPr>
        <p:txBody>
          <a:bodyPr wrap="none">
            <a:spAutoFit/>
          </a:bodyPr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B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26000"/>
          </a:srgb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433705" y="713105"/>
            <a:ext cx="10801350" cy="5077460"/>
          </a:xfrm>
          <a:prstGeom prst="rect">
            <a:avLst/>
          </a:prstGeom>
        </p:spPr>
        <p:txBody>
          <a:bodyPr wrap="square">
            <a:spAutoFit/>
          </a:bodyPr>
          <a:p>
            <a:pPr marL="720090" marR="0" lvl="0" indent="-720090" algn="just" defTabSz="914400" rtl="0" eaLnBrk="1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12</a:t>
            </a:r>
            <a:r>
              <a:rPr kumimoji="0" lang="zh-CN" altLang="zh-CN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．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2017</a:t>
            </a:r>
            <a:r>
              <a:rPr kumimoji="0" lang="zh-CN" altLang="zh-CN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年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9</a:t>
            </a:r>
            <a:r>
              <a:rPr kumimoji="0" lang="zh-CN" altLang="zh-CN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月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1</a:t>
            </a:r>
            <a:r>
              <a:rPr kumimoji="0" lang="zh-CN" altLang="zh-CN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日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21</a:t>
            </a:r>
            <a:r>
              <a:rPr kumimoji="0" lang="zh-CN" altLang="zh-CN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时，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2017</a:t>
            </a:r>
            <a:r>
              <a:rPr kumimoji="0" lang="zh-CN" altLang="zh-CN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年《开学第一课》播出，今年的开学第一课以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“</a:t>
            </a:r>
            <a:r>
              <a:rPr kumimoji="0" lang="zh-CN" altLang="zh-CN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中华骄傲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”</a:t>
            </a:r>
            <a:r>
              <a:rPr kumimoji="0" lang="zh-CN" altLang="zh-CN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为主题，共分为五节课，分别为字以溯源、武以振魂、棋以明智、文以载道、丝绸新路，引导中小学生从传统文化中寻找中国自信的源泉，继续传承和保护中国传统文化。</a:t>
            </a:r>
            <a:endParaRPr kumimoji="0" lang="zh-CN" altLang="zh-CN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26000"/>
          </a:srgb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386080" y="786130"/>
            <a:ext cx="10897235" cy="4615815"/>
          </a:xfrm>
          <a:prstGeom prst="rect">
            <a:avLst/>
          </a:prstGeom>
        </p:spPr>
        <p:txBody>
          <a:bodyPr wrap="square">
            <a:spAutoFit/>
          </a:bodyPr>
          <a:p>
            <a:pPr marL="431800" marR="0" lvl="0" indent="-431800" algn="just" defTabSz="914400" rtl="0" eaLnBrk="1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(1)</a:t>
            </a:r>
            <a:r>
              <a:rPr kumimoji="0" lang="zh-CN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这五节课让你感受到中华文化怎样的魅力？ </a:t>
            </a:r>
            <a:endParaRPr kumimoji="0" lang="zh-CN" altLang="zh-CN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431800" marR="0" lvl="0" indent="-431800" algn="just" defTabSz="914400" rtl="0" eaLnBrk="1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 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	</a:t>
            </a:r>
            <a:r>
              <a:rPr kumimoji="0" lang="zh-CN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源远流长，博大精深</a:t>
            </a:r>
            <a:endParaRPr kumimoji="0" lang="zh-CN" altLang="zh-CN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431800" marR="0" lvl="0" indent="-431800" algn="just" defTabSz="914400" rtl="0" eaLnBrk="1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(2)</a:t>
            </a:r>
            <a:r>
              <a:rPr kumimoji="0" lang="zh-CN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你想学习哪一种优秀传统文化并加以传承？这种优秀传统文化对你有什么影响？ </a:t>
            </a:r>
            <a:endParaRPr kumimoji="0" lang="zh-CN" altLang="zh-CN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431800" marR="0" lvl="0" indent="-431800" algn="just" defTabSz="914400" rtl="0" eaLnBrk="1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  </a:t>
            </a:r>
            <a:r>
              <a:rPr kumimoji="0" lang="zh-CN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①例如京剧，古诗词，国画，书法，中医学，武术，剪纸等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。</a:t>
            </a:r>
            <a:endParaRPr kumimoji="0" lang="zh-CN" altLang="zh-CN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431800" marR="0" lvl="0" indent="-431800" algn="just" defTabSz="914400" rtl="0" eaLnBrk="1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	</a:t>
            </a:r>
            <a:r>
              <a:rPr kumimoji="0" lang="zh-CN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例如武术对我的影响：①可以强身健体　②磨砺坚强意志　③愉悦身心，培养乐观的生活态度　④了解中华文化，传承中华文化</a:t>
            </a:r>
            <a:endParaRPr kumimoji="0" lang="zh-CN" altLang="zh-CN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4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charRg st="24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charRg st="24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36" end="7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charRg st="36" end="7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76" end="10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charRg st="76" end="10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charRg st="76" end="10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06" end="1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charRg st="106" end="16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charRg st="106" end="16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26000"/>
          </a:srgb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386080" y="786130"/>
            <a:ext cx="10733405" cy="5815965"/>
          </a:xfrm>
          <a:prstGeom prst="rect">
            <a:avLst/>
          </a:prstGeom>
        </p:spPr>
        <p:txBody>
          <a:bodyPr wrap="square">
            <a:spAutoFit/>
          </a:bodyPr>
          <a:p>
            <a:pPr marL="431800" marR="0" lvl="0" indent="-431800" algn="just" defTabSz="914400" rtl="0" eaLnBrk="1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(3)</a:t>
            </a:r>
            <a:r>
              <a:rPr kumimoji="0" lang="zh-CN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为传承中华优秀传统文化，请你为所在学校提合理化建议。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431800" marR="0" lvl="0" indent="-431800" algn="just" defTabSz="914400" rtl="0" eaLnBrk="1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	</a:t>
            </a:r>
            <a:r>
              <a:rPr kumimoji="0" lang="zh-CN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①开设书法、戏曲、国学等课程</a:t>
            </a:r>
            <a:endParaRPr kumimoji="0" lang="zh-CN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431800" marR="0" lvl="0" indent="-431800" algn="just" defTabSz="914400" rtl="0" eaLnBrk="1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	</a:t>
            </a:r>
            <a:r>
              <a:rPr kumimoji="0" lang="zh-CN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②举办校园文化艺术节</a:t>
            </a:r>
            <a:endParaRPr kumimoji="0" lang="zh-CN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431800" marR="0" lvl="0" indent="-431800" algn="just" defTabSz="914400" rtl="0" eaLnBrk="1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	</a:t>
            </a:r>
            <a:r>
              <a:rPr kumimoji="0" lang="zh-CN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③利用校园广播宣传中华优秀传统文化</a:t>
            </a:r>
            <a:endParaRPr kumimoji="0" lang="zh-CN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431800" marR="0" lvl="0" indent="-431800" algn="just" defTabSz="914400" rtl="0" eaLnBrk="1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	</a:t>
            </a:r>
            <a:r>
              <a:rPr kumimoji="0" lang="zh-CN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④定期举办名师诗词赏析讲座</a:t>
            </a:r>
            <a:endParaRPr kumimoji="0" lang="zh-CN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431800" marR="0" lvl="0" indent="-431800" algn="just" defTabSz="914400" rtl="0" eaLnBrk="1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	</a:t>
            </a:r>
            <a:r>
              <a:rPr kumimoji="0" lang="zh-CN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⑤开展以</a:t>
            </a: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“</a:t>
            </a:r>
            <a:r>
              <a:rPr kumimoji="0" lang="zh-CN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传承优秀传统文化</a:t>
            </a: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”</a:t>
            </a:r>
            <a:r>
              <a:rPr kumimoji="0" lang="zh-CN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为主题的班会、演讲比赛、征文等活动</a:t>
            </a:r>
            <a:endParaRPr kumimoji="0" lang="zh-CN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431800" marR="0" lvl="0" indent="-431800" algn="just" defTabSz="914400" rtl="0" eaLnBrk="1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30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charRg st="30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charRg st="30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46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charRg st="46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charRg st="46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58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charRg st="58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charRg st="58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77" end="9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charRg st="77" end="9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charRg st="77" end="9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92" end="1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charRg st="92" end="1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charRg st="92" end="1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26000"/>
          </a:srgb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" name="矩形 3"/>
          <p:cNvSpPr/>
          <p:nvPr/>
        </p:nvSpPr>
        <p:spPr>
          <a:xfrm>
            <a:off x="393700" y="790575"/>
            <a:ext cx="10709275" cy="5349240"/>
          </a:xfrm>
          <a:prstGeom prst="rect">
            <a:avLst/>
          </a:prstGeom>
        </p:spPr>
        <p:txBody>
          <a:bodyPr wrap="square">
            <a:spAutoFit/>
          </a:bodyPr>
          <a:p>
            <a:pPr marL="539750" marR="0" lvl="0" indent="-539750" algn="just" defTabSz="914400" rtl="0" eaLnBrk="1" fontAlgn="base" latinLnBrk="0" hangingPunct="0">
              <a:lnSpc>
                <a:spcPts val="4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1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．“中国是东方文明的重要代表，欧洲是西方文明的发祥地。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”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正如中国人喜爱茶，而比利时人喜爱啤酒一样，它们代表了品味生命、解读世界的两种不同方式，既可以品茶品味品人生，又可以酒逢知己千杯少。这段话说明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(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　　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)</a:t>
            </a:r>
            <a:endParaRPr kumimoji="0" lang="zh-CN" altLang="zh-CN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539750" marR="0" lvl="0" indent="-539750" algn="just" defTabSz="914400" rtl="0" eaLnBrk="1" fontAlgn="base" latinLnBrk="0" hangingPunct="0">
              <a:lnSpc>
                <a:spcPts val="4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	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①中华文化是世界上最优秀的文化 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	 	</a:t>
            </a:r>
            <a:endParaRPr kumimoji="0" lang="en-US" altLang="zh-CN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539750" marR="0" lvl="0" indent="-539750" algn="just" defTabSz="914400" rtl="0" eaLnBrk="1" fontAlgn="base" latinLnBrk="0" hangingPunct="0">
              <a:lnSpc>
                <a:spcPts val="4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	②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世界文化具有多样性和丰富性的特点</a:t>
            </a:r>
            <a:endParaRPr kumimoji="0" lang="zh-CN" altLang="zh-CN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539750" marR="0" lvl="0" indent="-539750" algn="just" defTabSz="914400" rtl="0" eaLnBrk="1" fontAlgn="base" latinLnBrk="0" hangingPunct="0">
              <a:lnSpc>
                <a:spcPts val="4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	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③不同的文化可以多元和谐发展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  		</a:t>
            </a:r>
            <a:endParaRPr kumimoji="0" lang="en-US" altLang="zh-CN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539750" marR="0" lvl="0" indent="-539750" algn="just" defTabSz="914400" rtl="0" eaLnBrk="1" fontAlgn="base" latinLnBrk="0" hangingPunct="0">
              <a:lnSpc>
                <a:spcPts val="4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	④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世界各国文化要同步发展，同步繁荣</a:t>
            </a:r>
            <a:endParaRPr kumimoji="0" lang="zh-CN" altLang="zh-CN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539750" marR="0" lvl="0" indent="-539750" algn="just" defTabSz="914400" rtl="0" eaLnBrk="1" fontAlgn="base" latinLnBrk="0" hangingPunct="0">
              <a:lnSpc>
                <a:spcPts val="4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	A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．①④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  			B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．①②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  	</a:t>
            </a:r>
            <a:endParaRPr kumimoji="0" lang="en-US" altLang="zh-CN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539750" marR="0" lvl="0" indent="-539750" algn="just" defTabSz="914400" rtl="0" eaLnBrk="1" fontAlgn="base" latinLnBrk="0" hangingPunct="0">
              <a:lnSpc>
                <a:spcPts val="4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	C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．②④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  			D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．②③</a:t>
            </a:r>
            <a:endParaRPr kumimoji="0" lang="zh-CN" altLang="zh-CN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421053" y="3008948"/>
            <a:ext cx="498475" cy="584200"/>
          </a:xfrm>
          <a:prstGeom prst="rect">
            <a:avLst/>
          </a:prstGeom>
        </p:spPr>
        <p:txBody>
          <a:bodyPr wrap="none">
            <a:spAutoFit/>
          </a:bodyPr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D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26000"/>
          </a:srgb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393700" y="790575"/>
            <a:ext cx="11005820" cy="5400675"/>
          </a:xfrm>
          <a:prstGeom prst="rect">
            <a:avLst/>
          </a:prstGeom>
        </p:spPr>
        <p:txBody>
          <a:bodyPr wrap="square">
            <a:spAutoFit/>
          </a:bodyPr>
          <a:p>
            <a:pPr marL="539750" marR="0" lvl="0" indent="-539750" algn="just" defTabSz="914400" rtl="0" eaLnBrk="1" fontAlgn="base" latinLnBrk="0" hangingPunct="0">
              <a:lnSpc>
                <a:spcPts val="4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2</a:t>
            </a:r>
            <a:r>
              <a:rPr kumimoji="0" lang="zh-CN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．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2017</a:t>
            </a:r>
            <a:r>
              <a:rPr kumimoji="0" lang="zh-CN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年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12</a:t>
            </a:r>
            <a:r>
              <a:rPr kumimoji="0" lang="zh-CN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月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3</a:t>
            </a:r>
            <a:r>
              <a:rPr kumimoji="0" lang="zh-CN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日，大型文博探索节目《国家宝藏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)</a:t>
            </a:r>
            <a:r>
              <a:rPr kumimoji="0" lang="zh-CN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开播。该节目让收藏在禁宫里的文物、陈列在广袤大地上的遗产、书写在古籍里的文字活起来、传下去。节目的播出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(</a:t>
            </a:r>
            <a:r>
              <a:rPr kumimoji="0" lang="zh-CN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　　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)</a:t>
            </a:r>
            <a:endParaRPr kumimoji="0" lang="zh-CN" altLang="zh-CN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539750" marR="0" lvl="0" indent="-539750" algn="just" defTabSz="914400" rtl="0" eaLnBrk="1" fontAlgn="base" latinLnBrk="0" hangingPunct="0">
              <a:lnSpc>
                <a:spcPts val="4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	</a:t>
            </a:r>
            <a:r>
              <a:rPr kumimoji="0" lang="zh-CN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①有利于增强中国人民的文化自信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539750" marR="0" lvl="0" indent="-539750" algn="just" defTabSz="914400" rtl="0" eaLnBrk="1" fontAlgn="base" latinLnBrk="0" hangingPunct="0">
              <a:lnSpc>
                <a:spcPts val="4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	②</a:t>
            </a:r>
            <a:r>
              <a:rPr kumimoji="0" lang="zh-CN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有利于彰显中华优秀传统文化的魅力 </a:t>
            </a:r>
            <a:endParaRPr kumimoji="0" lang="zh-CN" altLang="zh-CN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539750" marR="0" lvl="0" indent="-539750" algn="just" defTabSz="914400" rtl="0" eaLnBrk="1" fontAlgn="base" latinLnBrk="0" hangingPunct="0">
              <a:lnSpc>
                <a:spcPts val="4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	</a:t>
            </a:r>
            <a:r>
              <a:rPr kumimoji="0" lang="zh-CN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③说明我国全面传承中华传统文化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539750" marR="0" lvl="0" indent="-539750" algn="just" defTabSz="914400" rtl="0" eaLnBrk="1" fontAlgn="base" latinLnBrk="0" hangingPunct="0">
              <a:lnSpc>
                <a:spcPts val="4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	④</a:t>
            </a:r>
            <a:r>
              <a:rPr kumimoji="0" lang="zh-CN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不利于汲取和借鉴世界各民族文化的精华</a:t>
            </a:r>
            <a:endParaRPr kumimoji="0" lang="zh-CN" altLang="zh-CN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539750" marR="0" lvl="0" indent="-539750" algn="just" defTabSz="914400" rtl="0" eaLnBrk="1" fontAlgn="base" latinLnBrk="0" hangingPunct="0">
              <a:lnSpc>
                <a:spcPts val="4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	A</a:t>
            </a:r>
            <a:r>
              <a:rPr kumimoji="0" lang="zh-CN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．③④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  			B</a:t>
            </a:r>
            <a:r>
              <a:rPr kumimoji="0" lang="zh-CN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．①②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 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539750" marR="0" lvl="0" indent="-539750" algn="just" defTabSz="914400" rtl="0" eaLnBrk="1" fontAlgn="base" latinLnBrk="0" hangingPunct="0">
              <a:lnSpc>
                <a:spcPts val="4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	C</a:t>
            </a:r>
            <a:r>
              <a:rPr kumimoji="0" lang="zh-CN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．①③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  			D</a:t>
            </a:r>
            <a:r>
              <a:rPr kumimoji="0" lang="zh-CN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．②④</a:t>
            </a:r>
            <a:endParaRPr kumimoji="0" lang="zh-CN" altLang="zh-CN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725535" y="3075305"/>
            <a:ext cx="442913" cy="584200"/>
          </a:xfrm>
          <a:prstGeom prst="rect">
            <a:avLst/>
          </a:prstGeom>
        </p:spPr>
        <p:txBody>
          <a:bodyPr wrap="none">
            <a:spAutoFit/>
          </a:bodyPr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B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26000"/>
          </a:srgb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393700" y="732155"/>
            <a:ext cx="11311255" cy="4964430"/>
          </a:xfrm>
          <a:prstGeom prst="rect">
            <a:avLst/>
          </a:prstGeom>
        </p:spPr>
        <p:txBody>
          <a:bodyPr wrap="square">
            <a:spAutoFit/>
          </a:bodyPr>
          <a:p>
            <a:pPr marL="539750" marR="0" lvl="0" indent="-539750" algn="just" defTabSz="914400" rtl="0" eaLnBrk="1" fontAlgn="base" latinLnBrk="0" hangingPunct="0">
              <a:lnSpc>
                <a:spcPts val="3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3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．近年来，我国越来越多的年轻人热衷于过愚人节，情人节，万圣节、圣诞节等洋节日而清明节、端午节、中秋节、重阳节等传统节日逐渐被淡忘，对此，你的感想是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(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　　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)</a:t>
            </a:r>
            <a:endParaRPr kumimoji="0" lang="zh-CN" altLang="zh-CN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539750" marR="0" lvl="0" indent="-539750" algn="just" defTabSz="914400" rtl="0" eaLnBrk="1" fontAlgn="base" latinLnBrk="0" hangingPunct="0">
              <a:lnSpc>
                <a:spcPts val="3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	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①这是在吸收外来文化，丰富我们的生活</a:t>
            </a:r>
            <a:endParaRPr kumimoji="0" lang="zh-CN" altLang="zh-CN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539750" marR="0" lvl="0" indent="-539750" algn="just" defTabSz="914400" rtl="0" eaLnBrk="1" fontAlgn="base" latinLnBrk="0" hangingPunct="0">
              <a:lnSpc>
                <a:spcPts val="3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	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②保护本民族文化是我们义不容辞的责任</a:t>
            </a:r>
            <a:endParaRPr kumimoji="0" lang="zh-CN" altLang="zh-CN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539750" marR="0" lvl="0" indent="-539750" algn="just" defTabSz="914400" rtl="0" eaLnBrk="1" fontAlgn="base" latinLnBrk="0" hangingPunct="0">
              <a:lnSpc>
                <a:spcPts val="3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	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③在走向世界的同时，我们千万不能迷失自己，不能失去自身的独特性，要珍爱自己的精神家园</a:t>
            </a:r>
            <a:endParaRPr kumimoji="0" lang="zh-CN" altLang="zh-CN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539750" marR="0" lvl="0" indent="-539750" algn="just" defTabSz="914400" rtl="0" eaLnBrk="1" fontAlgn="base" latinLnBrk="0" hangingPunct="0">
              <a:lnSpc>
                <a:spcPts val="3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	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④对于外来文化，不能照抄照搬，而要取其精华，弃其糟粕</a:t>
            </a:r>
            <a:endParaRPr kumimoji="0" lang="zh-CN" altLang="zh-CN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539750" marR="0" lvl="0" indent="-539750" algn="just" defTabSz="914400" rtl="0" eaLnBrk="1" fontAlgn="base" latinLnBrk="0" hangingPunct="0">
              <a:lnSpc>
                <a:spcPts val="3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	A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．①②③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  			B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．②③④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  	</a:t>
            </a:r>
            <a:endParaRPr kumimoji="0" lang="en-US" altLang="zh-CN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539750" marR="0" lvl="0" indent="-539750" algn="just" defTabSz="914400" rtl="0" eaLnBrk="1" fontAlgn="base" latinLnBrk="0" hangingPunct="0">
              <a:lnSpc>
                <a:spcPts val="3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	C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．①②④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  			D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．①②③④</a:t>
            </a:r>
            <a:endParaRPr kumimoji="0" lang="zh-CN" altLang="zh-CN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9626600" y="5112385"/>
            <a:ext cx="442913" cy="584200"/>
          </a:xfrm>
          <a:prstGeom prst="rect">
            <a:avLst/>
          </a:prstGeom>
        </p:spPr>
        <p:txBody>
          <a:bodyPr wrap="none">
            <a:spAutoFit/>
          </a:bodyPr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B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26000"/>
          </a:srgb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393700" y="694055"/>
            <a:ext cx="10966450" cy="4592320"/>
          </a:xfrm>
          <a:prstGeom prst="rect">
            <a:avLst/>
          </a:prstGeom>
        </p:spPr>
        <p:txBody>
          <a:bodyPr wrap="square">
            <a:spAutoFit/>
          </a:bodyPr>
          <a:p>
            <a:pPr marL="539750" marR="0" lvl="0" indent="-539750" algn="just" defTabSz="914400" rtl="0" eaLnBrk="1" fontAlgn="base" latinLnBrk="0" hangingPunct="0">
              <a:lnSpc>
                <a:spcPts val="3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4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．《济宁市烟花爆竹燃放管理条例》于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2017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年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10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月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31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日经济宁市第十七届人民代表大会常务委员会第六次会议表决通过，自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2018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年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1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月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1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日起施行。《条例》中对于禁止燃放烟花爆竹的方式和地点，限制燃放烟花爆竹的区域和时段都作了明确规定。以下说法正确的是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(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　　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)</a:t>
            </a:r>
            <a:endParaRPr kumimoji="0" lang="zh-CN" altLang="zh-CN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539750" marR="0" lvl="0" indent="-539750" algn="just" defTabSz="914400" rtl="0" eaLnBrk="1" fontAlgn="base" latinLnBrk="0" hangingPunct="0">
              <a:lnSpc>
                <a:spcPts val="3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①《条例》的实施有利于节约资源，保护环境　</a:t>
            </a:r>
            <a:endParaRPr kumimoji="0" lang="zh-CN" altLang="zh-CN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539750" marR="0" lvl="0" indent="-539750" algn="just" defTabSz="914400" rtl="0" eaLnBrk="1" fontAlgn="base" latinLnBrk="0" hangingPunct="0">
              <a:lnSpc>
                <a:spcPts val="3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②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公民享有燃放烟花爆竹的权利，但也必须遵守《条例》中禁放的义务</a:t>
            </a:r>
            <a:endParaRPr kumimoji="0" lang="zh-CN" altLang="zh-CN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539750" marR="0" lvl="0" indent="-539750" algn="just" defTabSz="914400" rtl="0" eaLnBrk="1" fontAlgn="base" latinLnBrk="0" hangingPunct="0">
              <a:lnSpc>
                <a:spcPts val="3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③这样做会冲击风俗习惯，不利于我国传统文化的传承　</a:t>
            </a:r>
            <a:endParaRPr kumimoji="0" lang="zh-CN" altLang="zh-CN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539750" marR="0" lvl="0" indent="-539750" algn="just" defTabSz="914400" rtl="0" eaLnBrk="1" fontAlgn="base" latinLnBrk="0" hangingPunct="0">
              <a:lnSpc>
                <a:spcPts val="3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④彻底消除安全隐患，更好地保障公民的生命健康</a:t>
            </a:r>
            <a:endParaRPr kumimoji="0" lang="zh-CN" altLang="zh-CN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539750" marR="0" lvl="0" indent="-539750" algn="just" defTabSz="914400" rtl="0" eaLnBrk="1" fontAlgn="base" latinLnBrk="0" hangingPunct="0">
              <a:lnSpc>
                <a:spcPts val="3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	A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．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①②       B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．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①②③  	 C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．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①③④       D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．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②③</a:t>
            </a:r>
            <a:endParaRPr kumimoji="0" lang="zh-CN" altLang="zh-CN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509568" y="4467543"/>
            <a:ext cx="473075" cy="584200"/>
          </a:xfrm>
          <a:prstGeom prst="rect">
            <a:avLst/>
          </a:prstGeom>
        </p:spPr>
        <p:txBody>
          <a:bodyPr wrap="none">
            <a:spAutoFit/>
          </a:bodyPr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A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26000"/>
          </a:srgb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393700" y="790575"/>
            <a:ext cx="10918825" cy="5349240"/>
          </a:xfrm>
          <a:prstGeom prst="rect">
            <a:avLst/>
          </a:prstGeom>
        </p:spPr>
        <p:txBody>
          <a:bodyPr wrap="square">
            <a:spAutoFit/>
          </a:bodyPr>
          <a:p>
            <a:pPr marL="539750" marR="0" lvl="0" indent="-539750" algn="just" defTabSz="914400" rtl="0" eaLnBrk="1" fontAlgn="base" latinLnBrk="0" hangingPunct="0">
              <a:lnSpc>
                <a:spcPts val="4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5</a:t>
            </a:r>
            <a:r>
              <a:rPr kumimoji="0" lang="zh-CN" altLang="zh-CN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．从《中国汉字听写大会》到《中国成语大会》，再到《朗读者》，这三档节目树立了一个新的风向标，唤醒了观众、特别是年轻观众对于我们自己文化的认同感和自豪感。这一现象</a:t>
            </a:r>
            <a:r>
              <a:rPr kumimoji="0" lang="en-US" altLang="zh-CN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(</a:t>
            </a:r>
            <a:r>
              <a:rPr kumimoji="0" lang="zh-CN" altLang="zh-CN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　　</a:t>
            </a:r>
            <a:r>
              <a:rPr kumimoji="0" lang="en-US" altLang="zh-CN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)</a:t>
            </a:r>
            <a:endParaRPr kumimoji="0" lang="zh-CN" altLang="zh-CN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539750" marR="0" lvl="0" indent="-539750" algn="just" defTabSz="914400" rtl="0" eaLnBrk="1" fontAlgn="base" latinLnBrk="0" hangingPunct="0">
              <a:lnSpc>
                <a:spcPts val="4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①表明中华文化是世界上最有魅力的文化　</a:t>
            </a:r>
            <a:endParaRPr kumimoji="0" lang="zh-CN" altLang="zh-CN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539750" marR="0" lvl="0" indent="-539750" algn="just" defTabSz="914400" rtl="0" eaLnBrk="1" fontAlgn="base" latinLnBrk="0" hangingPunct="0">
              <a:lnSpc>
                <a:spcPts val="4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②</a:t>
            </a:r>
            <a:r>
              <a:rPr kumimoji="0" lang="zh-CN" altLang="zh-CN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说明中华文化对我们当代青年的价值观念、生活方式也有着深刻的影响　</a:t>
            </a:r>
            <a:endParaRPr kumimoji="0" lang="zh-CN" altLang="zh-CN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539750" marR="0" lvl="0" indent="-539750" algn="just" defTabSz="914400" rtl="0" eaLnBrk="1" fontAlgn="base" latinLnBrk="0" hangingPunct="0">
              <a:lnSpc>
                <a:spcPts val="4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③</a:t>
            </a:r>
            <a:r>
              <a:rPr kumimoji="0" lang="zh-CN" altLang="zh-CN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表明中华文化具有强大的生命力、凝聚力　</a:t>
            </a:r>
            <a:endParaRPr kumimoji="0" lang="zh-CN" altLang="zh-CN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539750" marR="0" lvl="0" indent="-539750" algn="just" defTabSz="914400" rtl="0" eaLnBrk="1" fontAlgn="base" latinLnBrk="0" hangingPunct="0">
              <a:lnSpc>
                <a:spcPts val="4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④说明我们要进一步创新中华文化的宣传形式</a:t>
            </a:r>
            <a:endParaRPr kumimoji="0" lang="zh-CN" altLang="zh-CN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539750" marR="0" lvl="0" indent="-539750" algn="just" defTabSz="914400" rtl="0" eaLnBrk="1" fontAlgn="base" latinLnBrk="0" hangingPunct="0">
              <a:lnSpc>
                <a:spcPts val="4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	A</a:t>
            </a:r>
            <a:r>
              <a:rPr kumimoji="0" lang="zh-CN" altLang="zh-CN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．</a:t>
            </a:r>
            <a:r>
              <a:rPr kumimoji="0" lang="en-US" altLang="zh-CN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①③④  			B</a:t>
            </a:r>
            <a:r>
              <a:rPr kumimoji="0" lang="zh-CN" altLang="zh-CN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．</a:t>
            </a:r>
            <a:r>
              <a:rPr kumimoji="0" lang="en-US" altLang="zh-CN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①②④  </a:t>
            </a:r>
            <a:endParaRPr kumimoji="0" lang="en-US" altLang="zh-CN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539750" marR="0" lvl="0" indent="-539750" algn="just" defTabSz="914400" rtl="0" eaLnBrk="1" fontAlgn="base" latinLnBrk="0" hangingPunct="0">
              <a:lnSpc>
                <a:spcPts val="4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	C</a:t>
            </a:r>
            <a:r>
              <a:rPr kumimoji="0" lang="zh-CN" altLang="zh-CN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．</a:t>
            </a:r>
            <a:r>
              <a:rPr kumimoji="0" lang="en-US" altLang="zh-CN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①②③  			D</a:t>
            </a:r>
            <a:r>
              <a:rPr kumimoji="0" lang="zh-CN" altLang="zh-CN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．</a:t>
            </a:r>
            <a:r>
              <a:rPr kumimoji="0" lang="en-US" altLang="zh-CN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②③④</a:t>
            </a:r>
            <a:endParaRPr kumimoji="0" lang="zh-CN" altLang="zh-CN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9156065" y="4204335"/>
            <a:ext cx="498475" cy="584200"/>
          </a:xfrm>
          <a:prstGeom prst="rect">
            <a:avLst/>
          </a:prstGeom>
        </p:spPr>
        <p:txBody>
          <a:bodyPr wrap="none">
            <a:spAutoFit/>
          </a:bodyPr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D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26000"/>
          </a:srgbClr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19459" name="组合 3"/>
          <p:cNvGrpSpPr/>
          <p:nvPr/>
        </p:nvGrpSpPr>
        <p:grpSpPr>
          <a:xfrm>
            <a:off x="338455" y="790575"/>
            <a:ext cx="10686415" cy="5745480"/>
            <a:chOff x="1474787" y="790575"/>
            <a:chExt cx="7285037" cy="5745561"/>
          </a:xfrm>
        </p:grpSpPr>
        <p:sp>
          <p:nvSpPr>
            <p:cNvPr id="3" name="矩形 2"/>
            <p:cNvSpPr/>
            <p:nvPr/>
          </p:nvSpPr>
          <p:spPr>
            <a:xfrm>
              <a:off x="1474787" y="790575"/>
              <a:ext cx="7285037" cy="5400751"/>
            </a:xfrm>
            <a:prstGeom prst="rect">
              <a:avLst/>
            </a:prstGeom>
          </p:spPr>
          <p:txBody>
            <a:bodyPr>
              <a:spAutoFit/>
            </a:bodyPr>
            <a:p>
              <a:pPr marL="0" marR="0" lvl="0" indent="0" algn="just" defTabSz="914400" rtl="0" eaLnBrk="1" fontAlgn="base" latinLnBrk="0" hangingPunct="0">
                <a:lnSpc>
                  <a:spcPts val="46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7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ea"/>
                  <a:ea typeface="+mn-ea"/>
                  <a:cs typeface="+mn-cs"/>
                </a:rPr>
                <a:t>6.</a:t>
              </a:r>
              <a:r>
                <a:rPr kumimoji="0" lang="zh-CN" altLang="zh-CN" sz="27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ea"/>
                  <a:ea typeface="+mn-ea"/>
                  <a:cs typeface="+mn-cs"/>
                </a:rPr>
                <a:t>漫画</a:t>
              </a:r>
              <a:r>
                <a:rPr kumimoji="0" lang="en-US" altLang="zh-CN" sz="27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ea"/>
                  <a:ea typeface="+mn-ea"/>
                  <a:cs typeface="+mn-cs"/>
                </a:rPr>
                <a:t>“</a:t>
              </a:r>
              <a:r>
                <a:rPr kumimoji="0" lang="zh-CN" altLang="zh-CN" sz="27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ea"/>
                  <a:ea typeface="+mn-ea"/>
                  <a:cs typeface="+mn-cs"/>
                </a:rPr>
                <a:t>老树生新叶</a:t>
              </a:r>
              <a:r>
                <a:rPr kumimoji="0" lang="en-US" altLang="zh-CN" sz="27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ea"/>
                  <a:ea typeface="+mn-ea"/>
                  <a:cs typeface="+mn-cs"/>
                </a:rPr>
                <a:t>”</a:t>
              </a:r>
              <a:r>
                <a:rPr kumimoji="0" lang="zh-CN" altLang="zh-CN" sz="27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ea"/>
                  <a:ea typeface="+mn-ea"/>
                  <a:cs typeface="+mn-cs"/>
                </a:rPr>
                <a:t>的寓意是告诉我们要</a:t>
              </a:r>
              <a:r>
                <a:rPr kumimoji="0" lang="en-US" altLang="zh-CN" sz="27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ea"/>
                  <a:ea typeface="+mn-ea"/>
                  <a:cs typeface="+mn-cs"/>
                </a:rPr>
                <a:t>(</a:t>
              </a:r>
              <a:r>
                <a:rPr kumimoji="0" lang="zh-CN" altLang="zh-CN" sz="27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ea"/>
                  <a:ea typeface="+mn-ea"/>
                  <a:cs typeface="+mn-cs"/>
                </a:rPr>
                <a:t>　　</a:t>
              </a:r>
              <a:r>
                <a:rPr kumimoji="0" lang="en-US" altLang="zh-CN" sz="27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ea"/>
                  <a:ea typeface="+mn-ea"/>
                  <a:cs typeface="+mn-cs"/>
                </a:rPr>
                <a:t>)</a:t>
              </a:r>
              <a:endParaRPr kumimoji="0" lang="zh-CN" altLang="zh-CN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endParaRPr>
            </a:p>
            <a:p>
              <a:pPr marL="0" marR="0" lvl="0" indent="0" algn="just" defTabSz="914400" rtl="0" eaLnBrk="1" fontAlgn="base" latinLnBrk="0" hangingPunct="0">
                <a:lnSpc>
                  <a:spcPts val="46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zh-CN" sz="27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ea"/>
                  <a:ea typeface="+mn-ea"/>
                  <a:cs typeface="+mn-cs"/>
                </a:rPr>
                <a:t>①坚守和珍爱自己的精神家园</a:t>
              </a:r>
              <a:r>
                <a:rPr kumimoji="0" lang="en-US" altLang="zh-CN" sz="27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ea"/>
                  <a:ea typeface="+mn-ea"/>
                  <a:cs typeface="+mn-cs"/>
                </a:rPr>
                <a:t>  </a:t>
              </a:r>
              <a:endParaRPr kumimoji="0" lang="zh-CN" altLang="zh-CN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endParaRPr>
            </a:p>
            <a:p>
              <a:pPr marL="0" marR="0" lvl="0" indent="0" algn="just" defTabSz="914400" rtl="0" eaLnBrk="1" fontAlgn="base" latinLnBrk="0" hangingPunct="0">
                <a:lnSpc>
                  <a:spcPts val="46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zh-CN" sz="27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ea"/>
                  <a:ea typeface="+mn-ea"/>
                  <a:cs typeface="+mn-cs"/>
                </a:rPr>
                <a:t>②以开放胸怀发展各种文化</a:t>
              </a:r>
              <a:endParaRPr kumimoji="0" lang="zh-CN" altLang="zh-CN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endParaRPr>
            </a:p>
            <a:p>
              <a:pPr marL="0" marR="0" lvl="0" indent="0" algn="just" defTabSz="914400" rtl="0" eaLnBrk="1" fontAlgn="base" latinLnBrk="0" hangingPunct="0">
                <a:lnSpc>
                  <a:spcPts val="46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zh-CN" sz="27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ea"/>
                  <a:ea typeface="+mn-ea"/>
                  <a:cs typeface="+mn-cs"/>
                </a:rPr>
                <a:t>③以正确态度对待中华传统文化</a:t>
              </a:r>
              <a:r>
                <a:rPr kumimoji="0" lang="en-US" altLang="zh-CN" sz="27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ea"/>
                  <a:ea typeface="+mn-ea"/>
                  <a:cs typeface="+mn-cs"/>
                </a:rPr>
                <a:t>  </a:t>
              </a:r>
              <a:endParaRPr kumimoji="0" lang="zh-CN" altLang="zh-CN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endParaRPr>
            </a:p>
            <a:p>
              <a:pPr marL="0" marR="0" lvl="0" indent="0" algn="just" defTabSz="914400" rtl="0" eaLnBrk="1" fontAlgn="base" latinLnBrk="0" hangingPunct="0">
                <a:lnSpc>
                  <a:spcPts val="46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zh-CN" sz="27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ea"/>
                  <a:ea typeface="+mn-ea"/>
                  <a:cs typeface="+mn-cs"/>
                </a:rPr>
                <a:t>④尊重自己民族文化的价值</a:t>
              </a:r>
              <a:endParaRPr kumimoji="0" lang="zh-CN" altLang="zh-CN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endParaRPr>
            </a:p>
            <a:p>
              <a:pPr marL="0" marR="0" lvl="0" indent="0" algn="just" defTabSz="914400" rtl="0" eaLnBrk="1" fontAlgn="base" latinLnBrk="0" hangingPunct="0">
                <a:lnSpc>
                  <a:spcPts val="46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7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ea"/>
                  <a:ea typeface="+mn-ea"/>
                  <a:cs typeface="+mn-cs"/>
                </a:rPr>
                <a:t>A</a:t>
              </a:r>
              <a:r>
                <a:rPr kumimoji="0" lang="zh-CN" altLang="zh-CN" sz="27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ea"/>
                  <a:ea typeface="+mn-ea"/>
                  <a:cs typeface="+mn-cs"/>
                </a:rPr>
                <a:t>．①②③</a:t>
              </a:r>
              <a:r>
                <a:rPr kumimoji="0" lang="en-US" altLang="zh-CN" sz="27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ea"/>
                  <a:ea typeface="+mn-ea"/>
                  <a:cs typeface="+mn-cs"/>
                </a:rPr>
                <a:t>  		</a:t>
              </a:r>
              <a:endParaRPr kumimoji="0" lang="en-US" altLang="zh-CN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endParaRPr>
            </a:p>
            <a:p>
              <a:pPr marL="0" marR="0" lvl="0" indent="0" algn="just" defTabSz="914400" rtl="0" eaLnBrk="1" fontAlgn="base" latinLnBrk="0" hangingPunct="0">
                <a:lnSpc>
                  <a:spcPts val="46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7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ea"/>
                  <a:ea typeface="+mn-ea"/>
                  <a:cs typeface="+mn-cs"/>
                </a:rPr>
                <a:t>B</a:t>
              </a:r>
              <a:r>
                <a:rPr kumimoji="0" lang="zh-CN" altLang="zh-CN" sz="27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ea"/>
                  <a:ea typeface="+mn-ea"/>
                  <a:cs typeface="+mn-cs"/>
                </a:rPr>
                <a:t>．①③④</a:t>
              </a:r>
              <a:endParaRPr kumimoji="0" lang="zh-CN" altLang="zh-CN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endParaRPr>
            </a:p>
            <a:p>
              <a:pPr marL="0" marR="0" lvl="0" indent="0" algn="just" defTabSz="914400" rtl="0" eaLnBrk="1" fontAlgn="base" latinLnBrk="0" hangingPunct="0">
                <a:lnSpc>
                  <a:spcPts val="46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7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ea"/>
                  <a:ea typeface="+mn-ea"/>
                  <a:cs typeface="+mn-cs"/>
                </a:rPr>
                <a:t>C</a:t>
              </a:r>
              <a:r>
                <a:rPr kumimoji="0" lang="zh-CN" altLang="zh-CN" sz="27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ea"/>
                  <a:ea typeface="+mn-ea"/>
                  <a:cs typeface="+mn-cs"/>
                </a:rPr>
                <a:t>．①②④</a:t>
              </a:r>
              <a:r>
                <a:rPr kumimoji="0" lang="en-US" altLang="zh-CN" sz="27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ea"/>
                  <a:ea typeface="+mn-ea"/>
                  <a:cs typeface="+mn-cs"/>
                </a:rPr>
                <a:t>  		</a:t>
              </a:r>
              <a:endParaRPr kumimoji="0" lang="en-US" altLang="zh-CN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endParaRPr>
            </a:p>
            <a:p>
              <a:pPr marL="0" marR="0" lvl="0" indent="0" algn="just" defTabSz="914400" rtl="0" eaLnBrk="1" fontAlgn="base" latinLnBrk="0" hangingPunct="0">
                <a:lnSpc>
                  <a:spcPts val="46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7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ea"/>
                  <a:ea typeface="+mn-ea"/>
                  <a:cs typeface="+mn-cs"/>
                </a:rPr>
                <a:t>D</a:t>
              </a:r>
              <a:r>
                <a:rPr kumimoji="0" lang="zh-CN" altLang="zh-CN" sz="27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ea"/>
                  <a:ea typeface="+mn-ea"/>
                  <a:cs typeface="+mn-cs"/>
                </a:rPr>
                <a:t>．②③④</a:t>
              </a:r>
              <a:endParaRPr kumimoji="0" lang="zh-CN" altLang="zh-CN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endParaRPr>
            </a:p>
          </p:txBody>
        </p:sp>
        <p:pic>
          <p:nvPicPr>
            <p:cNvPr id="19463" name="Picture 2" descr="F:\WORD\2018\导学案中\上册\九年级\九年级政治全-1\A24.TIF"/>
            <p:cNvPicPr>
              <a:picLocks noChangeAspect="1"/>
            </p:cNvPicPr>
            <p:nvPr/>
          </p:nvPicPr>
          <p:blipFill>
            <a:blip r:embed="rId1" r:link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4357108" y="3621940"/>
              <a:ext cx="4402716" cy="2914196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7" name="矩形 6"/>
          <p:cNvSpPr/>
          <p:nvPr/>
        </p:nvSpPr>
        <p:spPr>
          <a:xfrm>
            <a:off x="8002588" y="901700"/>
            <a:ext cx="442913" cy="584200"/>
          </a:xfrm>
          <a:prstGeom prst="rect">
            <a:avLst/>
          </a:prstGeom>
        </p:spPr>
        <p:txBody>
          <a:bodyPr wrap="none">
            <a:spAutoFit/>
          </a:bodyPr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B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26000"/>
          </a:srgb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367030" y="342900"/>
            <a:ext cx="11214735" cy="5349240"/>
          </a:xfrm>
          <a:prstGeom prst="rect">
            <a:avLst/>
          </a:prstGeom>
        </p:spPr>
        <p:txBody>
          <a:bodyPr wrap="square">
            <a:spAutoFit/>
          </a:bodyPr>
          <a:p>
            <a:pPr marL="539750" marR="0" lvl="0" indent="-539750" algn="ctr" defTabSz="914400" rtl="0" eaLnBrk="1" fontAlgn="base" latinLnBrk="0" hangingPunct="0">
              <a:lnSpc>
                <a:spcPts val="4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2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539750" marR="0" lvl="0" indent="-539750" algn="just" defTabSz="914400" rtl="0" eaLnBrk="1" fontAlgn="base" latinLnBrk="0" hangingPunct="0">
              <a:lnSpc>
                <a:spcPts val="4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539750" marR="0" lvl="0" indent="-539750" algn="just" defTabSz="914400" rtl="0" eaLnBrk="1" fontAlgn="base" latinLnBrk="0" hangingPunct="0">
              <a:lnSpc>
                <a:spcPts val="4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7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．在博鳌亚洲论坛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2018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年年会举行的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“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博鳌之夜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”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主题晚宴上，演员们为嘉宾献上了皮影戏、多个时期的民歌、不同民族的舞蹈，展示了中国传统文化，受到与会外宾一致好评。由此可见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(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　　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)</a:t>
            </a:r>
            <a:endParaRPr kumimoji="0" lang="zh-CN" altLang="zh-CN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539750" marR="0" lvl="0" indent="-539750" algn="just" defTabSz="914400" rtl="0" eaLnBrk="1" fontAlgn="base" latinLnBrk="0" hangingPunct="0">
              <a:lnSpc>
                <a:spcPts val="4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	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①中华文化是世界上最优秀的文化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 </a:t>
            </a:r>
            <a:endParaRPr kumimoji="0" lang="en-US" altLang="zh-CN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539750" marR="0" lvl="0" indent="-539750" algn="just" defTabSz="914400" rtl="0" eaLnBrk="1" fontAlgn="base" latinLnBrk="0" hangingPunct="0">
              <a:lnSpc>
                <a:spcPts val="4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	②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我国文化博大精深、源远流长</a:t>
            </a:r>
            <a:endParaRPr kumimoji="0" lang="zh-CN" altLang="zh-CN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539750" marR="0" lvl="0" indent="-539750" algn="just" defTabSz="914400" rtl="0" eaLnBrk="1" fontAlgn="base" latinLnBrk="0" hangingPunct="0">
              <a:lnSpc>
                <a:spcPts val="4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	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③沟通交流，有利于消除文化差异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  	</a:t>
            </a:r>
            <a:endParaRPr kumimoji="0" lang="en-US" altLang="zh-CN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539750" marR="0" lvl="0" indent="-539750" algn="just" defTabSz="914400" rtl="0" eaLnBrk="1" fontAlgn="base" latinLnBrk="0" hangingPunct="0">
              <a:lnSpc>
                <a:spcPts val="4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	④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文化发展有利于增强民族自信</a:t>
            </a:r>
            <a:endParaRPr kumimoji="0" lang="zh-CN" altLang="zh-CN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539750" marR="0" lvl="0" indent="-539750" algn="just" defTabSz="914400" rtl="0" eaLnBrk="1" fontAlgn="base" latinLnBrk="0" hangingPunct="0">
              <a:lnSpc>
                <a:spcPts val="4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	A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．②③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        B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．①④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  	C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．②④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        D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．①③</a:t>
            </a:r>
            <a:endParaRPr kumimoji="0" lang="zh-CN" altLang="zh-CN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025448" y="3335655"/>
            <a:ext cx="458788" cy="585788"/>
          </a:xfrm>
          <a:prstGeom prst="rect">
            <a:avLst/>
          </a:prstGeom>
        </p:spPr>
        <p:txBody>
          <a:bodyPr wrap="none">
            <a:spAutoFit/>
          </a:bodyPr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C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26000"/>
          </a:srgb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357505" y="419735"/>
            <a:ext cx="10975340" cy="5349240"/>
          </a:xfrm>
          <a:prstGeom prst="rect">
            <a:avLst/>
          </a:prstGeom>
        </p:spPr>
        <p:txBody>
          <a:bodyPr wrap="square">
            <a:spAutoFit/>
          </a:bodyPr>
          <a:p>
            <a:pPr marL="539750" marR="0" lvl="0" indent="-539750" algn="just" defTabSz="914400" rtl="0" eaLnBrk="1" fontAlgn="base" latinLnBrk="0" hangingPunct="0">
              <a:lnSpc>
                <a:spcPts val="4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8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．谭维维演唱的《墨梅》，不仅融入流行唱法，也融入了琵琶、古筝等中国元素；王俊凯演绎的《明日歌》由百余位机器人伴奏；曹轩宾用陕西方言唱出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“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渭城朝雨浥轻尘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”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，让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800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年古琴余韵响彻长空．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.....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《经典咏流传》让古诗词有了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“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新搭档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”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，这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(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　　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)</a:t>
            </a:r>
            <a:endParaRPr kumimoji="0" lang="zh-CN" altLang="zh-CN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539750" marR="0" lvl="0" indent="-539750" algn="just" defTabSz="914400" rtl="0" eaLnBrk="1" fontAlgn="base" latinLnBrk="0" hangingPunct="0">
              <a:lnSpc>
                <a:spcPts val="4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	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①是对中华优秀传统文化传承方式的创新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  	</a:t>
            </a:r>
            <a:endParaRPr kumimoji="0" lang="en-US" altLang="zh-CN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539750" marR="0" lvl="0" indent="-539750" algn="just" defTabSz="914400" rtl="0" eaLnBrk="1" fontAlgn="base" latinLnBrk="0" hangingPunct="0">
              <a:lnSpc>
                <a:spcPts val="4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	②</a:t>
            </a:r>
            <a:r>
              <a:rPr kumimoji="0" lang="zh-CN" altLang="zh-CN" sz="2600" b="0" i="0" u="none" strike="noStrike" kern="1200" cap="none" spc="-10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有利于更好地展示中华文化源远流长、博大精深</a:t>
            </a:r>
            <a:endParaRPr kumimoji="0" lang="zh-CN" altLang="zh-CN" sz="2600" b="0" i="0" u="none" strike="noStrike" kern="1200" cap="none" spc="-10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539750" marR="0" lvl="0" indent="-539750" algn="just" defTabSz="914400" rtl="0" eaLnBrk="1" fontAlgn="base" latinLnBrk="0" hangingPunct="0">
              <a:lnSpc>
                <a:spcPts val="4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	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③是促进社会主义先进文化建设的有效途径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  </a:t>
            </a:r>
            <a:endParaRPr kumimoji="0" lang="en-US" altLang="zh-CN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539750" marR="0" lvl="0" indent="-539750" algn="just" defTabSz="914400" rtl="0" eaLnBrk="1" fontAlgn="base" latinLnBrk="0" hangingPunct="0">
              <a:lnSpc>
                <a:spcPts val="4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	④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是实现社会主义现代化的根本大计</a:t>
            </a:r>
            <a:endParaRPr kumimoji="0" lang="zh-CN" altLang="zh-CN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539750" marR="0" lvl="0" indent="-539750" algn="just" defTabSz="914400" rtl="0" eaLnBrk="1" fontAlgn="base" latinLnBrk="0" hangingPunct="0">
              <a:lnSpc>
                <a:spcPts val="4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	A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．①②③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  			B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．①②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  		</a:t>
            </a:r>
            <a:endParaRPr kumimoji="0" lang="en-US" altLang="zh-CN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539750" marR="0" lvl="0" indent="-539750" algn="just" defTabSz="914400" rtl="0" eaLnBrk="1" fontAlgn="base" latinLnBrk="0" hangingPunct="0">
              <a:lnSpc>
                <a:spcPts val="4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	C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．①③④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  			D</a:t>
            </a:r>
            <a:r>
              <a:rPr kumimoji="0" lang="zh-CN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．①②③④</a:t>
            </a:r>
            <a:endParaRPr kumimoji="0" lang="zh-CN" altLang="zh-CN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749665" y="2924175"/>
            <a:ext cx="474663" cy="585788"/>
          </a:xfrm>
          <a:prstGeom prst="rect">
            <a:avLst/>
          </a:prstGeom>
        </p:spPr>
        <p:txBody>
          <a:bodyPr wrap="none">
            <a:spAutoFit/>
          </a:bodyPr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A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2773</Words>
  <Application>WPS 演示</Application>
  <PresentationFormat>宽屏</PresentationFormat>
  <Paragraphs>129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3" baseType="lpstr">
      <vt:lpstr>Arial</vt:lpstr>
      <vt:lpstr>宋体</vt:lpstr>
      <vt:lpstr>Wingdings</vt:lpstr>
      <vt:lpstr>Arial Unicode MS</vt:lpstr>
      <vt:lpstr>Calibri Light</vt:lpstr>
      <vt:lpstr>Calibri</vt:lpstr>
      <vt:lpstr>微软雅黑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www.163wenku.com 上传教学资料赚钱</Manager>
  <Company>www.163wenku.com 上传教学资料赚钱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www.163wenku.com 上传教学资料赚钱</dc:title>
  <dc:subject>www.163wenku.com 上传教学资料赚钱</dc:subject>
  <dc:creator>www.163wenku.com 上传教学资料赚钱; Administrator</dc:creator>
  <cp:keywords>www.163wenku.com 上传教学资料赚钱</cp:keywords>
  <dc:description>www.163wenku.com 上传教学资料赚钱</dc:description>
  <cp:lastModifiedBy>Administrator</cp:lastModifiedBy>
  <cp:revision>www.163wenku.com 上传教学资料赚钱</cp:revision>
  <dcterms:created xsi:type="dcterms:W3CDTF">2018-12-29T02:04:00Z</dcterms:created>
  <dcterms:modified xsi:type="dcterms:W3CDTF">2018-12-29T02:15:44Z</dcterms:modified>
  <cp:category>www.163wenku.com 上传教学资料赚钱</cp:category>
  <cp:contentStatus>www.163wenku.com 上传教学资料赚钱</cp:contentStatus>
  <dc:language>www.163wenku.com 上传教学资料赚钱</dc:language>
  <cp:version>www.163wenku.com 上传教学资料赚钱</cp:version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2052-11.1.0.8214</vt:lpwstr>
  </property>
</Properties>
</file>